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65" r:id="rId5"/>
    <p:sldId id="271" r:id="rId6"/>
    <p:sldId id="297" r:id="rId7"/>
    <p:sldId id="272" r:id="rId8"/>
    <p:sldId id="285" r:id="rId9"/>
    <p:sldId id="268" r:id="rId10"/>
    <p:sldId id="290" r:id="rId11"/>
    <p:sldId id="282" r:id="rId12"/>
    <p:sldId id="294" r:id="rId13"/>
    <p:sldId id="267" r:id="rId14"/>
    <p:sldId id="295" r:id="rId15"/>
    <p:sldId id="293" r:id="rId16"/>
    <p:sldId id="296"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33A716-23A1-EB3C-3BBA-A2AC56623B1C}" name="Jacki Gould" initials="JG" userId="S::jacki.gould@hennepin.us::76bdbead-4bde-4a46-9a2c-a3d0982b3310" providerId="AD"/>
  <p188:author id="{EF87DB18-454B-55BB-1DD4-D0FCF6CCA819}" name="Jeremy A Stadelman" initials="JS" userId="S::jeremy.stadelman@hennepin.us::d55562b1-12ba-4659-94cc-f8abc1aa7d45" providerId="AD"/>
  <p188:author id="{BAC5241F-FFB4-6D36-72CD-0E3372215393}" name="Jacki Gould" initials="" userId="S::Jacki.Gould@hennepin.us::76bdbead-4bde-4a46-9a2c-a3d0982b3310" providerId="AD"/>
  <p188:author id="{A9068B3F-FB14-60E8-4E1B-623C496095B2}" name="Scott Bilodeau" initials="" userId="S::Scott.Bilodeau@hennepin.us::46d0b148-1129-49ff-aea1-43411fba60a6" providerId="AD"/>
  <p188:author id="{51AAFE6B-876B-C8CC-05B1-29AD1B0A960B}" name="Walter Urey" initials="WU" userId="S::walter.urey@hennepin.us::6ba82da4-8c56-4109-82b6-0bc52cf470eb" providerId="AD"/>
  <p188:author id="{A89B618D-04DF-8E36-18DC-3762ABF7304C}" name="Jonathan M Hanft" initials="JH" userId="S::Jonathan.Hanft@hennepin.us::e963d907-7bf8-43fc-9ad2-28e684ce17b2" providerId="AD"/>
  <p188:author id="{98DB0D9C-8D22-3405-50AD-8BCEEEA38EF6}" name="Eriika Etshokin" initials="EE" userId="S::eriika.etshokin@hennepin.us::55532654-a302-4c46-a3a5-8fc9bc1445b7" providerId="AD"/>
  <p188:author id="{086E50A5-1471-B8E6-F1BD-51ED66D25FF7}" name="Carissa N Weisdorf" initials="" userId="S::Carissa.Weisdorf@hennepin.us::fb8f6f8e-94ec-41d1-a111-e46ae641b023" providerId="AD"/>
  <p188:author id="{C0094CA8-4304-623F-F491-04902ADC8268}" name="Scott Bilodeau" initials="SB" userId="S::scott.bilodeau@hennepin.us::46d0b148-1129-49ff-aea1-43411fba60a6" providerId="AD"/>
  <p188:author id="{A907D7AA-85E1-9C60-0598-35AB16B6A9C1}" name="Carissa N Weisdorf" initials="CW" userId="S::carissa.weisdorf@hennepin.us::fb8f6f8e-94ec-41d1-a111-e46ae641b023" providerId="AD"/>
  <p188:author id="{F2EFACD3-7C35-7186-EB61-563AB38A966E}" name="Jeremy A Stadelman" initials="" userId="S::Jeremy.Stadelman@hennepin.us::d55562b1-12ba-4659-94cc-f8abc1aa7d45" providerId="AD"/>
  <p188:author id="{177834D9-01B7-4DF7-F3D8-95857D400B3F}" name="Cody W Raasch" initials="" userId="S::Cody.Raasch@hennepin.us::2fc223f1-7cea-4273-abde-971623308f31" providerId="AD"/>
  <p188:author id="{ED4467F6-009B-3EAE-2C5F-A5C7AFB0A367}" name="Eriika Etshokin" initials="EE" userId="S::Eriika.Etshokin@hennepin.us::55532654-a302-4c46-a3a5-8fc9bc1445b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A91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7EE3C8-7525-FA23-30EE-1E00461188AB}" v="75" dt="2026-03-09T15:07:51.2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76"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emy A Stadelman" userId="S::jeremy.stadelman@hennepin.us::d55562b1-12ba-4659-94cc-f8abc1aa7d45" providerId="AD" clId="Web-{837EE3C8-7525-FA23-30EE-1E00461188AB}"/>
    <pc:docChg chg="modSld">
      <pc:chgData name="Jeremy A Stadelman" userId="S::jeremy.stadelman@hennepin.us::d55562b1-12ba-4659-94cc-f8abc1aa7d45" providerId="AD" clId="Web-{837EE3C8-7525-FA23-30EE-1E00461188AB}" dt="2026-03-09T15:07:30.819" v="72" actId="20577"/>
      <pc:docMkLst>
        <pc:docMk/>
      </pc:docMkLst>
      <pc:sldChg chg="modSp">
        <pc:chgData name="Jeremy A Stadelman" userId="S::jeremy.stadelman@hennepin.us::d55562b1-12ba-4659-94cc-f8abc1aa7d45" providerId="AD" clId="Web-{837EE3C8-7525-FA23-30EE-1E00461188AB}" dt="2026-03-09T14:52:24.064" v="1" actId="20577"/>
        <pc:sldMkLst>
          <pc:docMk/>
          <pc:sldMk cId="2070922328" sldId="268"/>
        </pc:sldMkLst>
        <pc:spChg chg="mod">
          <ac:chgData name="Jeremy A Stadelman" userId="S::jeremy.stadelman@hennepin.us::d55562b1-12ba-4659-94cc-f8abc1aa7d45" providerId="AD" clId="Web-{837EE3C8-7525-FA23-30EE-1E00461188AB}" dt="2026-03-09T14:52:24.064" v="1" actId="20577"/>
          <ac:spMkLst>
            <pc:docMk/>
            <pc:sldMk cId="2070922328" sldId="268"/>
            <ac:spMk id="2" creationId="{00000000-0000-0000-0000-000000000000}"/>
          </ac:spMkLst>
        </pc:spChg>
      </pc:sldChg>
      <pc:sldChg chg="modSp">
        <pc:chgData name="Jeremy A Stadelman" userId="S::jeremy.stadelman@hennepin.us::d55562b1-12ba-4659-94cc-f8abc1aa7d45" providerId="AD" clId="Web-{837EE3C8-7525-FA23-30EE-1E00461188AB}" dt="2026-03-09T15:07:30.819" v="72" actId="20577"/>
        <pc:sldMkLst>
          <pc:docMk/>
          <pc:sldMk cId="4285579055" sldId="290"/>
        </pc:sldMkLst>
        <pc:spChg chg="mod">
          <ac:chgData name="Jeremy A Stadelman" userId="S::jeremy.stadelman@hennepin.us::d55562b1-12ba-4659-94cc-f8abc1aa7d45" providerId="AD" clId="Web-{837EE3C8-7525-FA23-30EE-1E00461188AB}" dt="2026-03-09T15:07:30.819" v="72" actId="20577"/>
          <ac:spMkLst>
            <pc:docMk/>
            <pc:sldMk cId="4285579055" sldId="290"/>
            <ac:spMk id="3" creationId="{ACAC1C0D-F953-F63C-3619-7F2C5C97A1B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5C0BC67-23C9-2F48-B20A-1DB1D07B1001}" type="datetimeFigureOut">
              <a:rPr lang="en-US" smtClean="0"/>
              <a:t>3/9/2026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46D5A1F-1E19-AB4D-9F91-E209B821ADD1}" type="slidenum">
              <a:rPr lang="en-US" smtClean="0"/>
              <a:t>‹#›</a:t>
            </a:fld>
            <a:endParaRPr lang="en-US"/>
          </a:p>
        </p:txBody>
      </p:sp>
    </p:spTree>
    <p:extLst>
      <p:ext uri="{BB962C8B-B14F-4D97-AF65-F5344CB8AC3E}">
        <p14:creationId xmlns:p14="http://schemas.microsoft.com/office/powerpoint/2010/main" val="1001584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D5A1F-1E19-AB4D-9F91-E209B821ADD1}" type="slidenum">
              <a:rPr lang="en-US" smtClean="0"/>
              <a:t>1</a:t>
            </a:fld>
            <a:endParaRPr lang="en-US"/>
          </a:p>
        </p:txBody>
      </p:sp>
    </p:spTree>
    <p:extLst>
      <p:ext uri="{BB962C8B-B14F-4D97-AF65-F5344CB8AC3E}">
        <p14:creationId xmlns:p14="http://schemas.microsoft.com/office/powerpoint/2010/main" val="204205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D5A1F-1E19-AB4D-9F91-E209B821ADD1}" type="slidenum">
              <a:rPr lang="en-US" smtClean="0"/>
              <a:t>2</a:t>
            </a:fld>
            <a:endParaRPr lang="en-US"/>
          </a:p>
        </p:txBody>
      </p:sp>
    </p:spTree>
    <p:extLst>
      <p:ext uri="{BB962C8B-B14F-4D97-AF65-F5344CB8AC3E}">
        <p14:creationId xmlns:p14="http://schemas.microsoft.com/office/powerpoint/2010/main" val="499345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6D5A1F-1E19-AB4D-9F91-E209B821ADD1}" type="slidenum">
              <a:rPr lang="en-US" smtClean="0"/>
              <a:t>8</a:t>
            </a:fld>
            <a:endParaRPr lang="en-US"/>
          </a:p>
        </p:txBody>
      </p:sp>
    </p:spTree>
    <p:extLst>
      <p:ext uri="{BB962C8B-B14F-4D97-AF65-F5344CB8AC3E}">
        <p14:creationId xmlns:p14="http://schemas.microsoft.com/office/powerpoint/2010/main" val="5842892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nnepin Count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38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p>
        </p:txBody>
      </p:sp>
      <p:sp>
        <p:nvSpPr>
          <p:cNvPr id="1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2CF2B1C-D339-4B39-99A3-9C9269834B47}" type="datetime1">
              <a:rPr lang="en-US" smtClean="0"/>
              <a:t>3/9/2026</a:t>
            </a:fld>
            <a:endParaRPr lang="en-US"/>
          </a:p>
        </p:txBody>
      </p:sp>
      <p:sp>
        <p:nvSpPr>
          <p:cNvPr id="1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u="none">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908797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ontent B">
    <p:bg>
      <p:bgPr>
        <a:solidFill>
          <a:schemeClr val="accent1"/>
        </a:solidFill>
        <a:effectLst/>
      </p:bgPr>
    </p:bg>
    <p:spTree>
      <p:nvGrpSpPr>
        <p:cNvPr id="1" name=""/>
        <p:cNvGrpSpPr/>
        <p:nvPr/>
      </p:nvGrpSpPr>
      <p:grpSpPr>
        <a:xfrm>
          <a:off x="0" y="0"/>
          <a:ext cx="0" cy="0"/>
          <a:chOff x="0" y="0"/>
          <a:chExt cx="0" cy="0"/>
        </a:xfrm>
      </p:grpSpPr>
      <p:sp>
        <p:nvSpPr>
          <p:cNvPr id="5"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p>
        </p:txBody>
      </p:sp>
      <p:sp>
        <p:nvSpPr>
          <p:cNvPr id="8" name="Title 1"/>
          <p:cNvSpPr>
            <a:spLocks noGrp="1"/>
          </p:cNvSpPr>
          <p:nvPr>
            <p:ph type="title"/>
          </p:nvPr>
        </p:nvSpPr>
        <p:spPr>
          <a:xfrm>
            <a:off x="838200" y="365125"/>
            <a:ext cx="4954996" cy="1325563"/>
          </a:xfrm>
        </p:spPr>
        <p:txBody>
          <a:bodyPr/>
          <a:lstStyle>
            <a:lvl1pPr>
              <a:defRPr>
                <a:solidFill>
                  <a:schemeClr val="bg2"/>
                </a:solidFill>
              </a:defRPr>
            </a:lvl1pPr>
          </a:lstStyle>
          <a:p>
            <a:r>
              <a:rPr lang="en-US"/>
              <a:t>Click to edit Master title style</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C7A03E8-5071-426F-BBFC-806F39D27713}" type="datetime1">
              <a:rPr lang="en-US" smtClean="0"/>
              <a:t>3/9/2026</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45779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ption with Content">
    <p:spTree>
      <p:nvGrpSpPr>
        <p:cNvPr id="1" name=""/>
        <p:cNvGrpSpPr/>
        <p:nvPr/>
      </p:nvGrpSpPr>
      <p:grpSpPr>
        <a:xfrm>
          <a:off x="0" y="0"/>
          <a:ext cx="0" cy="0"/>
          <a:chOff x="0" y="0"/>
          <a:chExt cx="0" cy="0"/>
        </a:xfrm>
      </p:grpSpPr>
      <p:sp>
        <p:nvSpPr>
          <p:cNvPr id="7" name="Text Placeholder 6"/>
          <p:cNvSpPr>
            <a:spLocks noGrp="1"/>
          </p:cNvSpPr>
          <p:nvPr>
            <p:ph type="body" sz="quarter" idx="15" hasCustomPrompt="1"/>
          </p:nvPr>
        </p:nvSpPr>
        <p:spPr>
          <a:xfrm>
            <a:off x="838198" y="1212760"/>
            <a:ext cx="4954589" cy="3313684"/>
          </a:xfrm>
        </p:spPr>
        <p:txBody>
          <a:bodyPr anchor="ctr"/>
          <a:lstStyle>
            <a:lvl1pPr marL="0" indent="0">
              <a:spcBef>
                <a:spcPts val="600"/>
              </a:spcBef>
              <a:spcAft>
                <a:spcPts val="600"/>
              </a:spcAft>
              <a:buNone/>
              <a:defRPr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lvl="0"/>
            <a:r>
              <a:rPr lang="en-US"/>
              <a:t>Click to insert text</a:t>
            </a:r>
          </a:p>
        </p:txBody>
      </p:sp>
      <p:sp>
        <p:nvSpPr>
          <p:cNvPr id="3" name="Content Placeholder 2"/>
          <p:cNvSpPr>
            <a:spLocks noGrp="1"/>
          </p:cNvSpPr>
          <p:nvPr>
            <p:ph sz="quarter" idx="16"/>
          </p:nvPr>
        </p:nvSpPr>
        <p:spPr>
          <a:xfrm>
            <a:off x="6431280" y="0"/>
            <a:ext cx="5760720" cy="6858000"/>
          </a:xfrm>
        </p:spPr>
        <p:txBody>
          <a:bodyPr/>
          <a:lstStyle/>
          <a:p>
            <a:pPr marL="228600" marR="0" lvl="0" indent="-228600" algn="l" defTabSz="914400" rtl="0" eaLnBrk="1" fontAlgn="auto" latinLnBrk="0" hangingPunct="1">
              <a:lnSpc>
                <a:spcPct val="100000"/>
              </a:lnSpc>
              <a:spcBef>
                <a:spcPts val="1000"/>
              </a:spcBef>
              <a:spcAft>
                <a:spcPts val="1200"/>
              </a:spcAft>
              <a:buClrTx/>
              <a:buSzTx/>
              <a:buFont typeface="Arial"/>
              <a:buNone/>
              <a:tabLst/>
              <a:defRPr/>
            </a:pPr>
            <a:r>
              <a:rPr lang="en-US"/>
              <a:t>Click to edit Master text styles</a:t>
            </a:r>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D8C7E71-36C2-4ABA-AF3A-C398CA75BC22}" type="datetime1">
              <a:rPr lang="en-US" smtClean="0"/>
              <a:t>3/9/2026</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035342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s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lvl1pPr>
          </a:lstStyle>
          <a:p>
            <a:r>
              <a:rPr lang="en-US"/>
              <a:t>Click icon to add picture</a:t>
            </a:r>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lvl1pPr>
          </a:lstStyle>
          <a:p>
            <a:r>
              <a:rPr lang="en-US"/>
              <a:t>Click icon to add picture</a:t>
            </a:r>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B54623B-B854-44BC-AF39-99FAFB9CA30B}" type="datetime1">
              <a:rPr lang="en-US" smtClean="0"/>
              <a:t>3/9/2026</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795381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s with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lvl1pPr>
              <a:defRPr>
                <a:solidFill>
                  <a:schemeClr val="bg1"/>
                </a:solidFill>
              </a:defRPr>
            </a:lvl1p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solidFill>
                  <a:schemeClr val="bg1"/>
                </a:solidFill>
              </a:defRPr>
            </a:lvl1pPr>
          </a:lstStyle>
          <a:p>
            <a:r>
              <a:rPr lang="en-US"/>
              <a:t>Click icon to add picture</a:t>
            </a:r>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solidFill>
                  <a:schemeClr val="bg1"/>
                </a:solidFill>
              </a:defRPr>
            </a:lvl1pPr>
          </a:lstStyle>
          <a:p>
            <a:r>
              <a:rPr lang="en-US"/>
              <a:t>Click icon to add picture</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86A9006-0F59-4A55-8631-B1034FE8F419}" type="datetime1">
              <a:rPr lang="en-US" smtClean="0"/>
              <a:t>3/9/2026</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381435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ontent(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lvl1pPr>
          </a:lstStyle>
          <a:p>
            <a:r>
              <a:rPr lang="en-US"/>
              <a:t>Click icon to add picture</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lvl1pPr>
          </a:lstStyle>
          <a:p>
            <a:r>
              <a:rPr lang="en-US"/>
              <a:t>Click icon to add picture</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lvl1pPr>
          </a:lstStyle>
          <a:p>
            <a:r>
              <a:rPr lang="en-US"/>
              <a:t>Click icon to add picture</a:t>
            </a:r>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1000"/>
              </a:spcBef>
              <a:spcAft>
                <a:spcPts val="12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FD1F568-8353-4B90-9947-9AC553062B79}" type="datetime1">
              <a:rPr lang="en-US" smtClean="0"/>
              <a:t>3/9/2026</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83443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ontent(3)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D85D91-1EBF-4DEB-BFAD-CC476E1CAD36}" type="datetime1">
              <a:rPr lang="en-US" smtClean="0"/>
              <a:t>3/9/2026</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499986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C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196781" y="365125"/>
            <a:ext cx="4954996" cy="1325563"/>
          </a:xfrm>
        </p:spPr>
        <p:txBody>
          <a:bodyPr/>
          <a:lstStyle/>
          <a:p>
            <a:r>
              <a:rPr lang="en-US"/>
              <a:t>Click to edit Master title style</a:t>
            </a:r>
          </a:p>
        </p:txBody>
      </p:sp>
      <p:sp>
        <p:nvSpPr>
          <p:cNvPr id="5" name="Content Placeholder 6"/>
          <p:cNvSpPr>
            <a:spLocks noGrp="1"/>
          </p:cNvSpPr>
          <p:nvPr>
            <p:ph sz="quarter" idx="13"/>
          </p:nvPr>
        </p:nvSpPr>
        <p:spPr>
          <a:xfrm>
            <a:off x="6196780"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2"/>
          </p:nvPr>
        </p:nvSpPr>
        <p:spPr>
          <a:xfrm>
            <a:off x="6197456" y="6291608"/>
            <a:ext cx="1095411"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8C73B70-75CD-4A1E-8BB0-439AE3CA22C7}" type="datetime1">
              <a:rPr lang="en-US" smtClean="0"/>
              <a:t>3/9/2026</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7372152" y="6291608"/>
            <a:ext cx="425594"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458316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Caption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Text Placeholder 6"/>
          <p:cNvSpPr>
            <a:spLocks noGrp="1"/>
          </p:cNvSpPr>
          <p:nvPr>
            <p:ph type="body" sz="quarter" idx="20" hasCustomPrompt="1"/>
          </p:nvPr>
        </p:nvSpPr>
        <p:spPr>
          <a:xfrm>
            <a:off x="1606226" y="2555766"/>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141859" y="2555765"/>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9" name="Text Placeholder 6"/>
          <p:cNvSpPr>
            <a:spLocks noGrp="1"/>
          </p:cNvSpPr>
          <p:nvPr>
            <p:ph type="body" sz="quarter" idx="22" hasCustomPrompt="1"/>
          </p:nvPr>
        </p:nvSpPr>
        <p:spPr>
          <a:xfrm>
            <a:off x="8677492" y="2555764"/>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5807C767-903A-414C-ACF4-866DEBBEE1E1}" type="datetime1">
              <a:rPr lang="en-US" smtClean="0"/>
              <a:t>3/9/2026</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783373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2" name="Text Placeholder 6"/>
          <p:cNvSpPr>
            <a:spLocks noGrp="1"/>
          </p:cNvSpPr>
          <p:nvPr>
            <p:ph type="body" sz="quarter" idx="17" hasCustomPrompt="1"/>
          </p:nvPr>
        </p:nvSpPr>
        <p:spPr>
          <a:xfrm>
            <a:off x="838200" y="2270805"/>
            <a:ext cx="2668588" cy="547574"/>
          </a:xfrm>
        </p:spPr>
        <p:txBody>
          <a:bodyPr anchor="ctr">
            <a:normAutofit/>
          </a:bodyPr>
          <a:lstStyle>
            <a:lvl1pPr marL="0" indent="0">
              <a:buNone/>
              <a:defRPr sz="24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here</a:t>
            </a:r>
          </a:p>
        </p:txBody>
      </p:sp>
      <p:sp>
        <p:nvSpPr>
          <p:cNvPr id="23" name="Text Placeholder 6"/>
          <p:cNvSpPr>
            <a:spLocks noGrp="1"/>
          </p:cNvSpPr>
          <p:nvPr>
            <p:ph type="body" sz="quarter" idx="18" hasCustomPrompt="1"/>
          </p:nvPr>
        </p:nvSpPr>
        <p:spPr>
          <a:xfrm>
            <a:off x="838200" y="3387863"/>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4" name="Text Placeholder 6"/>
          <p:cNvSpPr>
            <a:spLocks noGrp="1"/>
          </p:cNvSpPr>
          <p:nvPr>
            <p:ph type="body" sz="quarter" idx="19" hasCustomPrompt="1"/>
          </p:nvPr>
        </p:nvSpPr>
        <p:spPr>
          <a:xfrm>
            <a:off x="838199" y="4504921"/>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5" name="Text Placeholder 6"/>
          <p:cNvSpPr>
            <a:spLocks noGrp="1"/>
          </p:cNvSpPr>
          <p:nvPr>
            <p:ph type="body" sz="quarter" idx="20" hasCustomPrompt="1"/>
          </p:nvPr>
        </p:nvSpPr>
        <p:spPr>
          <a:xfrm>
            <a:off x="4393018" y="2360689"/>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6" name="Text Placeholder 6"/>
          <p:cNvSpPr>
            <a:spLocks noGrp="1"/>
          </p:cNvSpPr>
          <p:nvPr>
            <p:ph type="body" sz="quarter" idx="21" hasCustomPrompt="1"/>
          </p:nvPr>
        </p:nvSpPr>
        <p:spPr>
          <a:xfrm>
            <a:off x="4393018" y="3487382"/>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7" name="Text Placeholder 6"/>
          <p:cNvSpPr>
            <a:spLocks noGrp="1"/>
          </p:cNvSpPr>
          <p:nvPr>
            <p:ph type="body" sz="quarter" idx="22" hasCustomPrompt="1"/>
          </p:nvPr>
        </p:nvSpPr>
        <p:spPr>
          <a:xfrm>
            <a:off x="4393018" y="4603767"/>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E6CB594-587B-408F-8498-0FDC16E47627}" type="datetime1">
              <a:rPr lang="en-US" smtClean="0"/>
              <a:t>3/9/2026</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0458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4572001"/>
            <a:ext cx="12192000" cy="1108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4726540"/>
            <a:ext cx="10515600" cy="533949"/>
          </a:xfrm>
        </p:spPr>
        <p:txBody>
          <a:bodyPr anchor="ctr"/>
          <a:lstStyle>
            <a:lvl1pPr>
              <a:defRPr b="0" i="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Master title style</a:t>
            </a:r>
          </a:p>
        </p:txBody>
      </p:sp>
      <p:sp>
        <p:nvSpPr>
          <p:cNvPr id="5" name="Picture Placeholder 4"/>
          <p:cNvSpPr>
            <a:spLocks noGrp="1"/>
          </p:cNvSpPr>
          <p:nvPr>
            <p:ph type="pic" sz="quarter" idx="11"/>
          </p:nvPr>
        </p:nvSpPr>
        <p:spPr>
          <a:xfrm>
            <a:off x="0" y="0"/>
            <a:ext cx="12192000" cy="4572000"/>
          </a:xfrm>
        </p:spPr>
        <p:txBody>
          <a:bodyPr/>
          <a:lstStyle>
            <a:lvl1pPr marL="0" indent="0" algn="ctr">
              <a:buNone/>
              <a:defRPr/>
            </a:lvl1pPr>
          </a:lstStyle>
          <a:p>
            <a:r>
              <a:rPr lang="en-US"/>
              <a:t>Click icon to add picture</a:t>
            </a:r>
          </a:p>
        </p:txBody>
      </p:sp>
      <p:sp>
        <p:nvSpPr>
          <p:cNvPr id="8" name="Title 1"/>
          <p:cNvSpPr txBox="1">
            <a:spLocks/>
          </p:cNvSpPr>
          <p:nvPr userDrawn="1"/>
        </p:nvSpPr>
        <p:spPr>
          <a:xfrm>
            <a:off x="838199" y="1030143"/>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t>Click to edit Master title style</a:t>
            </a:r>
          </a:p>
        </p:txBody>
      </p:sp>
      <p:sp>
        <p:nvSpPr>
          <p:cNvPr id="10" name="Text Placeholder 9"/>
          <p:cNvSpPr>
            <a:spLocks noGrp="1"/>
          </p:cNvSpPr>
          <p:nvPr>
            <p:ph type="body" sz="quarter" idx="12" hasCustomPrompt="1"/>
          </p:nvPr>
        </p:nvSpPr>
        <p:spPr>
          <a:xfrm>
            <a:off x="838200" y="5357813"/>
            <a:ext cx="10515600" cy="236537"/>
          </a:xfrm>
        </p:spPr>
        <p:txBody>
          <a:bodyPr anchor="ctr">
            <a:noAutofit/>
          </a:bodyPr>
          <a:lstStyle>
            <a:lvl1pPr marL="0" indent="0">
              <a:buNone/>
              <a:defRPr sz="16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228600" marR="0" lvl="0" indent="-228600" algn="l" defTabSz="914400" rtl="0" eaLnBrk="1" fontAlgn="auto" latinLnBrk="0" hangingPunct="1">
              <a:lnSpc>
                <a:spcPct val="100000"/>
              </a:lnSpc>
              <a:spcBef>
                <a:spcPts val="1000"/>
              </a:spcBef>
              <a:spcAft>
                <a:spcPts val="1200"/>
              </a:spcAft>
              <a:buClrTx/>
              <a:buSzTx/>
              <a:tabLst/>
              <a:defRPr/>
            </a:pPr>
            <a:r>
              <a:rPr lang="en-US"/>
              <a:t>Department and presenter name here</a:t>
            </a:r>
          </a:p>
        </p:txBody>
      </p:sp>
      <p:sp>
        <p:nvSpPr>
          <p:cNvPr id="2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7B96408-6EC6-478F-89C8-C6B5E041F00D}" type="datetime1">
              <a:rPr lang="en-US" smtClean="0"/>
              <a:t>3/9/2026</a:t>
            </a:fld>
            <a:endParaRPr lang="en-US"/>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387360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Si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03475"/>
            <a:ext cx="10515600" cy="1325563"/>
          </a:xfrm>
        </p:spPr>
        <p:txBody>
          <a:bodyPr/>
          <a:lstStyle>
            <a:lvl1pPr>
              <a:defRPr/>
            </a:lvl1pPr>
          </a:lstStyle>
          <a:p>
            <a:r>
              <a:rPr lang="en-US"/>
              <a:t>Click to edit Master title style</a:t>
            </a:r>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0FEBFCF-ECE9-46D3-861C-CBFE9D5673DA}" type="datetime1">
              <a:rPr lang="en-US" smtClean="0"/>
              <a:t>3/9/2026</a:t>
            </a:fld>
            <a:endParaRPr lang="en-US"/>
          </a:p>
        </p:txBody>
      </p:sp>
      <p:sp>
        <p:nvSpPr>
          <p:cNvPr id="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732619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me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0FEBFCF-ECE9-46D3-861C-CBFE9D5673DA}" type="datetime1">
              <a:rPr lang="en-US" smtClean="0"/>
              <a:t>3/9/2026</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838146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me Card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aseline="0">
                <a:solidFill>
                  <a:schemeClr val="bg1"/>
                </a:solidFill>
                <a:latin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49424132-0D87-4B5A-8206-DC4B07EFCF8E}" type="datetime1">
              <a:rPr lang="en-US" smtClean="0"/>
              <a:t>3/9/2026</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007384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with Logo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179B642-FB32-464E-84E0-8E962A8B9AE8}" type="datetime1">
              <a:rPr lang="en-US" smtClean="0"/>
              <a:t>3/9/2026</a:t>
            </a:fld>
            <a:endParaRPr lang="en-US"/>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625464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0E2CEB8-D2BA-4C32-903D-15433C36A806}" type="datetime1">
              <a:rPr lang="en-US" smtClean="0"/>
              <a:t>3/9/2026</a:t>
            </a:fld>
            <a:endParaRPr lang="en-US"/>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776665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7"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8"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9"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0"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Text Placeholder 6"/>
          <p:cNvSpPr>
            <a:spLocks noGrp="1"/>
          </p:cNvSpPr>
          <p:nvPr>
            <p:ph type="body" sz="quarter" idx="20" hasCustomPrompt="1"/>
          </p:nvPr>
        </p:nvSpPr>
        <p:spPr>
          <a:xfrm>
            <a:off x="1089213"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2" name="Text Placeholder 6"/>
          <p:cNvSpPr>
            <a:spLocks noGrp="1"/>
          </p:cNvSpPr>
          <p:nvPr>
            <p:ph type="body" sz="quarter" idx="21" hasCustomPrompt="1"/>
          </p:nvPr>
        </p:nvSpPr>
        <p:spPr>
          <a:xfrm>
            <a:off x="3147704"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3" name="Text Placeholder 6"/>
          <p:cNvSpPr>
            <a:spLocks noGrp="1"/>
          </p:cNvSpPr>
          <p:nvPr>
            <p:ph type="body" sz="quarter" idx="22" hasCustomPrompt="1"/>
          </p:nvPr>
        </p:nvSpPr>
        <p:spPr>
          <a:xfrm>
            <a:off x="5289177"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4" name="Text Placeholder 6"/>
          <p:cNvSpPr>
            <a:spLocks noGrp="1"/>
          </p:cNvSpPr>
          <p:nvPr>
            <p:ph type="body" sz="quarter" idx="23" hasCustomPrompt="1"/>
          </p:nvPr>
        </p:nvSpPr>
        <p:spPr>
          <a:xfrm>
            <a:off x="7430650"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5" name="Text Placeholder 6"/>
          <p:cNvSpPr>
            <a:spLocks noGrp="1"/>
          </p:cNvSpPr>
          <p:nvPr>
            <p:ph type="body" sz="quarter" idx="24" hasCustomPrompt="1"/>
          </p:nvPr>
        </p:nvSpPr>
        <p:spPr>
          <a:xfrm>
            <a:off x="9486173" y="4187542"/>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6E13299-6D33-4D12-8497-96A5ACDC5113}" type="datetime1">
              <a:rPr lang="en-US" smtClean="0"/>
              <a:t>3/9/2026</a:t>
            </a:fld>
            <a:endParaRPr lang="en-US"/>
          </a:p>
        </p:txBody>
      </p:sp>
      <p:sp>
        <p:nvSpPr>
          <p:cNvPr id="2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40839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4" name="Oval 3"/>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0"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1"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2"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3"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Picture Placeholder 20"/>
          <p:cNvSpPr>
            <a:spLocks noGrp="1"/>
          </p:cNvSpPr>
          <p:nvPr>
            <p:ph type="pic" sz="quarter" idx="25"/>
          </p:nvPr>
        </p:nvSpPr>
        <p:spPr>
          <a:xfrm>
            <a:off x="1089025" y="4153459"/>
            <a:ext cx="1614488" cy="1346433"/>
          </a:xfrm>
        </p:spPr>
        <p:txBody>
          <a:bodyPr>
            <a:normAutofit/>
          </a:bodyPr>
          <a:lstStyle>
            <a:lvl1pPr marL="0" indent="0" algn="ctr">
              <a:buNone/>
              <a:defRPr sz="1400"/>
            </a:lvl1pPr>
          </a:lstStyle>
          <a:p>
            <a:r>
              <a:rPr lang="en-US"/>
              <a:t>Click icon to add picture</a:t>
            </a:r>
          </a:p>
        </p:txBody>
      </p:sp>
      <p:sp>
        <p:nvSpPr>
          <p:cNvPr id="22" name="Picture Placeholder 20"/>
          <p:cNvSpPr>
            <a:spLocks noGrp="1"/>
          </p:cNvSpPr>
          <p:nvPr>
            <p:ph type="pic" sz="quarter" idx="26"/>
          </p:nvPr>
        </p:nvSpPr>
        <p:spPr>
          <a:xfrm>
            <a:off x="3144736" y="2021640"/>
            <a:ext cx="1614488" cy="1346433"/>
          </a:xfrm>
        </p:spPr>
        <p:txBody>
          <a:bodyPr>
            <a:normAutofit/>
          </a:bodyPr>
          <a:lstStyle>
            <a:lvl1pPr marL="0" indent="0" algn="ctr">
              <a:buNone/>
              <a:defRPr sz="1400"/>
            </a:lvl1pPr>
          </a:lstStyle>
          <a:p>
            <a:r>
              <a:rPr lang="en-US"/>
              <a:t>Click icon to add picture</a:t>
            </a:r>
          </a:p>
        </p:txBody>
      </p:sp>
      <p:sp>
        <p:nvSpPr>
          <p:cNvPr id="23" name="Picture Placeholder 20"/>
          <p:cNvSpPr>
            <a:spLocks noGrp="1"/>
          </p:cNvSpPr>
          <p:nvPr>
            <p:ph type="pic" sz="quarter" idx="27"/>
          </p:nvPr>
        </p:nvSpPr>
        <p:spPr>
          <a:xfrm>
            <a:off x="5289177" y="4183285"/>
            <a:ext cx="1614488" cy="1346433"/>
          </a:xfrm>
        </p:spPr>
        <p:txBody>
          <a:bodyPr>
            <a:normAutofit/>
          </a:bodyPr>
          <a:lstStyle>
            <a:lvl1pPr marL="0" indent="0" algn="ctr">
              <a:buNone/>
              <a:defRPr sz="1400"/>
            </a:lvl1pPr>
          </a:lstStyle>
          <a:p>
            <a:r>
              <a:rPr lang="en-US"/>
              <a:t>Click icon to add picture</a:t>
            </a:r>
          </a:p>
        </p:txBody>
      </p:sp>
      <p:sp>
        <p:nvSpPr>
          <p:cNvPr id="24" name="Picture Placeholder 20"/>
          <p:cNvSpPr>
            <a:spLocks noGrp="1"/>
          </p:cNvSpPr>
          <p:nvPr>
            <p:ph type="pic" sz="quarter" idx="28"/>
          </p:nvPr>
        </p:nvSpPr>
        <p:spPr>
          <a:xfrm>
            <a:off x="7342574" y="2021640"/>
            <a:ext cx="1614488" cy="1346433"/>
          </a:xfrm>
        </p:spPr>
        <p:txBody>
          <a:bodyPr>
            <a:normAutofit/>
          </a:bodyPr>
          <a:lstStyle>
            <a:lvl1pPr marL="0" indent="0" algn="ctr">
              <a:buNone/>
              <a:defRPr sz="1400"/>
            </a:lvl1pPr>
          </a:lstStyle>
          <a:p>
            <a:r>
              <a:rPr lang="en-US"/>
              <a:t>Click icon to add picture</a:t>
            </a:r>
          </a:p>
        </p:txBody>
      </p:sp>
      <p:sp>
        <p:nvSpPr>
          <p:cNvPr id="26" name="Picture Placeholder 20"/>
          <p:cNvSpPr>
            <a:spLocks noGrp="1"/>
          </p:cNvSpPr>
          <p:nvPr>
            <p:ph type="pic" sz="quarter" idx="29"/>
          </p:nvPr>
        </p:nvSpPr>
        <p:spPr>
          <a:xfrm>
            <a:off x="9486173" y="4153458"/>
            <a:ext cx="1614488" cy="1346433"/>
          </a:xfrm>
        </p:spPr>
        <p:txBody>
          <a:bodyPr>
            <a:normAutofit/>
          </a:bodyPr>
          <a:lstStyle>
            <a:lvl1pPr marL="0" indent="0" algn="ctr">
              <a:buNone/>
              <a:defRPr sz="1400"/>
            </a:lvl1pPr>
          </a:lstStyle>
          <a:p>
            <a:r>
              <a:rPr lang="en-US"/>
              <a:t>Click icon to add picture</a:t>
            </a:r>
          </a:p>
        </p:txBody>
      </p:sp>
      <p:sp>
        <p:nvSpPr>
          <p:cNvPr id="2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609618E-8EB9-4784-B49E-CD9F36CA76B6}" type="datetime1">
              <a:rPr lang="en-US" smtClean="0"/>
              <a:t>3/9/2026</a:t>
            </a:fld>
            <a:endParaRPr lang="en-US"/>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738265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838200" y="1838325"/>
            <a:ext cx="10515600" cy="377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DA1D971C-21EA-4BE4-B643-12FB5ADB6F32}" type="datetime1">
              <a:rPr lang="en-US" smtClean="0"/>
              <a:t>3/9/2026</a:t>
            </a:fld>
            <a:endParaRPr lang="en-US"/>
          </a:p>
        </p:txBody>
      </p:sp>
      <p:sp>
        <p:nvSpPr>
          <p:cNvPr id="13"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4"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83462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A317055-FCA8-4C35-BD82-DDB9B8FBEC17}" type="datetime1">
              <a:rPr lang="en-US" smtClean="0"/>
              <a:t>3/9/2026</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4148134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Content Placeholder 4"/>
          <p:cNvSpPr>
            <a:spLocks noGrp="1"/>
          </p:cNvSpPr>
          <p:nvPr>
            <p:ph sz="quarter" idx="11"/>
          </p:nvPr>
        </p:nvSpPr>
        <p:spPr>
          <a:xfrm>
            <a:off x="838200" y="1838325"/>
            <a:ext cx="10515600" cy="3777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F992B3D-C2B2-450A-A96E-5261C91CE8A4}" type="datetime1">
              <a:rPr lang="en-US" smtClean="0"/>
              <a:t>3/9/2026</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36818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B Cur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Content Placeholder 4"/>
          <p:cNvSpPr>
            <a:spLocks noGrp="1"/>
          </p:cNvSpPr>
          <p:nvPr>
            <p:ph sz="quarter" idx="11"/>
          </p:nvPr>
        </p:nvSpPr>
        <p:spPr>
          <a:xfrm>
            <a:off x="838200" y="1838325"/>
            <a:ext cx="10515600" cy="32576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A08F7D9-D59E-4240-AA11-4AEC9F384084}" type="datetime1">
              <a:rPr lang="en-US" smtClean="0"/>
              <a:t>3/9/2026</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50314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6398803" y="1828800"/>
            <a:ext cx="4954997" cy="379744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838200" y="365125"/>
            <a:ext cx="10515600" cy="1325563"/>
          </a:xfrm>
        </p:spPr>
        <p:txBody>
          <a:bodyPr/>
          <a:lstStyle/>
          <a:p>
            <a:r>
              <a:rPr lang="en-US"/>
              <a:t>Click to edit Master title style</a:t>
            </a:r>
          </a:p>
        </p:txBody>
      </p:sp>
      <p:sp>
        <p:nvSpPr>
          <p:cNvPr id="9"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1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FB0F0C3-DBBF-41BB-9C0F-8C0E86DF377B}" type="datetime1">
              <a:rPr lang="en-US" smtClean="0"/>
              <a:t>3/9/2026</a:t>
            </a:fld>
            <a:endParaRPr lang="en-US"/>
          </a:p>
        </p:txBody>
      </p:sp>
      <p:sp>
        <p:nvSpPr>
          <p:cNvPr id="16"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7"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124461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6"/>
          <p:cNvSpPr>
            <a:spLocks noGrp="1"/>
          </p:cNvSpPr>
          <p:nvPr>
            <p:ph sz="quarter" idx="12"/>
          </p:nvPr>
        </p:nvSpPr>
        <p:spPr>
          <a:xfrm>
            <a:off x="6398803" y="2654132"/>
            <a:ext cx="4954997" cy="2972117"/>
          </a:xfrm>
          <a:noFill/>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p:cNvSpPr>
            <a:spLocks noGrp="1"/>
          </p:cNvSpPr>
          <p:nvPr>
            <p:ph sz="quarter" idx="13"/>
          </p:nvPr>
        </p:nvSpPr>
        <p:spPr>
          <a:xfrm>
            <a:off x="838199" y="2654132"/>
            <a:ext cx="4954997" cy="2972117"/>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p:cNvSpPr>
            <a:spLocks noGrp="1"/>
          </p:cNvSpPr>
          <p:nvPr>
            <p:ph type="body" sz="quarter" idx="14" hasCustomPrompt="1"/>
          </p:nvPr>
        </p:nvSpPr>
        <p:spPr>
          <a:xfrm>
            <a:off x="6398802"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a:t>Click to edit Master title style</a:t>
            </a:r>
          </a:p>
        </p:txBody>
      </p:sp>
      <p:sp>
        <p:nvSpPr>
          <p:cNvPr id="8" name="Text Placeholder 3"/>
          <p:cNvSpPr>
            <a:spLocks noGrp="1"/>
          </p:cNvSpPr>
          <p:nvPr>
            <p:ph type="body" sz="quarter" idx="15" hasCustomPrompt="1"/>
          </p:nvPr>
        </p:nvSpPr>
        <p:spPr>
          <a:xfrm>
            <a:off x="855038"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a:t>Click to edit Master title style</a:t>
            </a:r>
          </a:p>
        </p:txBody>
      </p:sp>
      <p:sp>
        <p:nvSpPr>
          <p:cNvPr id="13"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DC1E3E-E3CD-4299-B00C-3DDCEDBC040A}" type="datetime1">
              <a:rPr lang="en-US" smtClean="0"/>
              <a:t>3/9/2026</a:t>
            </a:fld>
            <a:endParaRPr lang="en-US"/>
          </a:p>
        </p:txBody>
      </p:sp>
      <p:sp>
        <p:nvSpPr>
          <p:cNvPr id="14"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5"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3329488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1030143"/>
            <a:ext cx="10515601" cy="1325563"/>
          </a:xfrm>
        </p:spPr>
        <p:txBody>
          <a:bodyPr/>
          <a:lstStyle>
            <a:lvl1pPr>
              <a:defRPr>
                <a:solidFill>
                  <a:schemeClr val="bg1"/>
                </a:solidFill>
              </a:defRPr>
            </a:lvl1pPr>
          </a:lstStyle>
          <a:p>
            <a:r>
              <a:rPr lang="en-US"/>
              <a:t>Click to edit Master title style</a:t>
            </a:r>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EC5EDF3-A189-4AB1-8907-5616A1677EFE}" type="datetime1">
              <a:rPr lang="en-US" smtClean="0"/>
              <a:t>3/9/2026</a:t>
            </a:fld>
            <a:endParaRPr lang="en-US"/>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588243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2674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7B96408-6EC6-478F-89C8-C6B5E041F00D}" type="datetime1">
              <a:rPr lang="en-US" smtClean="0"/>
              <a:t>3/9/2026</a:t>
            </a:fld>
            <a:endParaRPr lang="en-US"/>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764034938"/>
      </p:ext>
    </p:extLst>
  </p:cSld>
  <p:clrMap bg1="lt1" tx1="dk1" bg2="lt2" tx2="dk2" accent1="accent1" accent2="accent2" accent3="accent3" accent4="accent4" accent5="accent5" accent6="accent6" hlink="hlink" folHlink="folHlink"/>
  <p:sldLayoutIdLst>
    <p:sldLayoutId id="2147483654" r:id="rId1"/>
    <p:sldLayoutId id="2147483656" r:id="rId2"/>
    <p:sldLayoutId id="2147483658" r:id="rId3"/>
    <p:sldLayoutId id="2147483680" r:id="rId4"/>
    <p:sldLayoutId id="2147483670" r:id="rId5"/>
    <p:sldLayoutId id="2147483673" r:id="rId6"/>
    <p:sldLayoutId id="2147483659" r:id="rId7"/>
    <p:sldLayoutId id="2147483677" r:id="rId8"/>
    <p:sldLayoutId id="2147483655" r:id="rId9"/>
    <p:sldLayoutId id="2147483661" r:id="rId10"/>
    <p:sldLayoutId id="2147483669" r:id="rId11"/>
    <p:sldLayoutId id="2147483666" r:id="rId12"/>
    <p:sldLayoutId id="2147483664" r:id="rId13"/>
    <p:sldLayoutId id="2147483671" r:id="rId14"/>
    <p:sldLayoutId id="2147483662" r:id="rId15"/>
    <p:sldLayoutId id="2147483672" r:id="rId16"/>
    <p:sldLayoutId id="2147483674" r:id="rId17"/>
    <p:sldLayoutId id="2147483675" r:id="rId18"/>
    <p:sldLayoutId id="2147483663" r:id="rId19"/>
    <p:sldLayoutId id="2147483681" r:id="rId20"/>
    <p:sldLayoutId id="2147483665" r:id="rId21"/>
    <p:sldLayoutId id="2147483676" r:id="rId22"/>
    <p:sldLayoutId id="2147483679" r:id="rId23"/>
    <p:sldLayoutId id="2147483678" r:id="rId24"/>
    <p:sldLayoutId id="2147483667" r:id="rId25"/>
    <p:sldLayoutId id="2147483668" r:id="rId26"/>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p:titleStyle>
    <p:body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mnhivcouncil.org/standards-of-care.html" TargetMode="External"/><Relationship Id="rId2" Type="http://schemas.openxmlformats.org/officeDocument/2006/relationships/hyperlink" Target="https://www.hennepincounty.gov/-/media/Hennepin-Headless/Hennepin-Gov/services/assistance/health-care/information-ryan-white-hiv-service-providers/contract-guide.pdf?rev=2a65aaccf69f4e339b0026b4783360fd&amp;hash=80AD08DA23D7F939B3933272C53D05AD" TargetMode="Externa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edocs.mn.gov/forms/DHS-3539-ENG"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hyperlink" Target="https://mn.gov/dhs/people-we-serve/adults/health-care/hiv-aids/programs-service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health.state.mn.us/diseases/hiv/partners/careware/index.html" TargetMode="External"/><Relationship Id="rId2" Type="http://schemas.openxmlformats.org/officeDocument/2006/relationships/hyperlink" Target="mailto:health.cwpems@state.mn.us" TargetMode="External"/><Relationship Id="rId1" Type="http://schemas.openxmlformats.org/officeDocument/2006/relationships/slideLayout" Target="../slideLayouts/slideLayout11.xml"/><Relationship Id="rId5" Type="http://schemas.openxmlformats.org/officeDocument/2006/relationships/image" Target="../media/image1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112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Angled shot of pen on a graph"/>
          <p:cNvPicPr>
            <a:picLocks noGrp="1" noChangeAspect="1"/>
          </p:cNvPicPr>
          <p:nvPr>
            <p:ph type="pic" sz="quarter" idx="14"/>
          </p:nvPr>
        </p:nvPicPr>
        <p:blipFill rotWithShape="1">
          <a:blip r:embed="rId2"/>
          <a:srcRect r="5882" b="-1"/>
          <a:stretch/>
        </p:blipFill>
        <p:spPr>
          <a:xfrm>
            <a:off x="2522356" y="10"/>
            <a:ext cx="9669642" cy="6857990"/>
          </a:xfrm>
          <a:prstGeom prst="rect">
            <a:avLst/>
          </a:prstGeom>
        </p:spPr>
      </p:pic>
      <p:sp>
        <p:nvSpPr>
          <p:cNvPr id="27" name="Rectangle 2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latin typeface="Segoe UI" panose="020B0502040204020203" pitchFamily="34" charset="0"/>
                <a:ea typeface="+mj-ea"/>
                <a:cs typeface="Segoe UI" panose="020B0502040204020203" pitchFamily="34" charset="0"/>
              </a:rPr>
              <a:t>Effectiveness Measures</a:t>
            </a:r>
          </a:p>
        </p:txBody>
      </p:sp>
      <p:sp>
        <p:nvSpPr>
          <p:cNvPr id="3" name="Content Placeholder 2"/>
          <p:cNvSpPr>
            <a:spLocks noGrp="1"/>
          </p:cNvSpPr>
          <p:nvPr>
            <p:ph sz="quarter" idx="13"/>
          </p:nvPr>
        </p:nvSpPr>
        <p:spPr>
          <a:xfrm>
            <a:off x="838200" y="2434201"/>
            <a:ext cx="3822189" cy="3742762"/>
          </a:xfrm>
        </p:spPr>
        <p:txBody>
          <a:bodyPr vert="horz" lIns="91440" tIns="45720" rIns="91440" bIns="45720" rtlCol="0">
            <a:normAutofit/>
          </a:bodyPr>
          <a:lstStyle/>
          <a:p>
            <a:pPr>
              <a:lnSpc>
                <a:spcPct val="90000"/>
              </a:lnSpc>
              <a:buFont typeface="Arial" panose="020B0604020202020204" pitchFamily="34" charset="0"/>
              <a:buChar char="•"/>
            </a:pPr>
            <a:r>
              <a:rPr lang="en-US" sz="2000">
                <a:ea typeface="+mn-ea"/>
              </a:rPr>
              <a:t>In the outcomes grid of the Ryan White contract, subrecipients will find performance measures, referred to as “indicators” in the contract.</a:t>
            </a:r>
          </a:p>
          <a:p>
            <a:pPr>
              <a:lnSpc>
                <a:spcPct val="90000"/>
              </a:lnSpc>
              <a:buFont typeface="Arial" panose="020B0604020202020204" pitchFamily="34" charset="0"/>
              <a:buChar char="•"/>
            </a:pPr>
            <a:r>
              <a:rPr lang="en-US" sz="2000">
                <a:ea typeface="+mn-ea"/>
              </a:rPr>
              <a:t>Additional information, including a numerator and denominator, are provided in the appendix if not found in the contract.</a:t>
            </a:r>
          </a:p>
        </p:txBody>
      </p:sp>
      <p:sp>
        <p:nvSpPr>
          <p:cNvPr id="5" name="Footer Placeholder 4"/>
          <p:cNvSpPr>
            <a:spLocks noGrp="1"/>
          </p:cNvSpPr>
          <p:nvPr>
            <p:ph type="ftr" sz="quarter" idx="3"/>
          </p:nvPr>
        </p:nvSpPr>
        <p:spPr>
          <a:xfrm>
            <a:off x="838200" y="6310312"/>
            <a:ext cx="4114800" cy="365125"/>
          </a:xfrm>
        </p:spPr>
        <p:txBody>
          <a:bodyPr vert="horz" lIns="91440" tIns="45720" rIns="91440" bIns="45720" rtlCol="0" anchor="ctr">
            <a:noAutofit/>
          </a:bodyPr>
          <a:lstStyle/>
          <a:p>
            <a:r>
              <a:rPr lang="en-US">
                <a:solidFill>
                  <a:srgbClr val="8A91A0"/>
                </a:solidFill>
                <a:latin typeface="Segoe UI"/>
                <a:ea typeface="Segoe UI" panose="020B0502040204020203" pitchFamily="34" charset="0"/>
                <a:cs typeface="Segoe UI"/>
              </a:rPr>
              <a:t>Hennepin County Ryan White Program </a:t>
            </a:r>
            <a:endParaRPr lang="en-US">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a:solidFill>
                  <a:srgbClr val="8A91A0"/>
                </a:solidFill>
                <a:latin typeface="Segoe UI"/>
                <a:cs typeface="Segoe UI"/>
              </a:rPr>
              <a:t>Subrecipient onboarding – </a:t>
            </a:r>
            <a:r>
              <a:rPr lang="en-US" sz="1200">
                <a:solidFill>
                  <a:srgbClr val="8A91A0"/>
                </a:solidFill>
                <a:latin typeface="Segoe UI"/>
                <a:cs typeface="Segoe UI"/>
              </a:rPr>
              <a:t>Contracts &amp; Invoices</a:t>
            </a:r>
            <a:endParaRPr lang="en-US">
              <a:solidFill>
                <a:srgbClr val="8A91A0"/>
              </a:solidFill>
            </a:endParaRPr>
          </a:p>
        </p:txBody>
      </p:sp>
    </p:spTree>
    <p:extLst>
      <p:ext uri="{BB962C8B-B14F-4D97-AF65-F5344CB8AC3E}">
        <p14:creationId xmlns:p14="http://schemas.microsoft.com/office/powerpoint/2010/main" val="797419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0E0BB-F9F5-0E42-7C84-A8652784AE3E}"/>
              </a:ext>
            </a:extLst>
          </p:cNvPr>
          <p:cNvSpPr>
            <a:spLocks noGrp="1"/>
          </p:cNvSpPr>
          <p:nvPr>
            <p:ph type="title"/>
          </p:nvPr>
        </p:nvSpPr>
        <p:spPr/>
        <p:txBody>
          <a:bodyPr/>
          <a:lstStyle/>
          <a:p>
            <a:pPr algn="ctr"/>
            <a:r>
              <a:rPr lang="en-US">
                <a:latin typeface="Segoe UI" panose="020B0502040204020203" pitchFamily="34" charset="0"/>
                <a:cs typeface="Segoe UI" panose="020B0502040204020203" pitchFamily="34" charset="0"/>
              </a:rPr>
              <a:t>Contract Requirements</a:t>
            </a:r>
          </a:p>
        </p:txBody>
      </p:sp>
      <p:sp>
        <p:nvSpPr>
          <p:cNvPr id="4" name="Content Placeholder 3">
            <a:extLst>
              <a:ext uri="{FF2B5EF4-FFF2-40B4-BE49-F238E27FC236}">
                <a16:creationId xmlns:a16="http://schemas.microsoft.com/office/drawing/2014/main" id="{D4D7C016-4258-F9D3-548A-1BADADE38B64}"/>
              </a:ext>
            </a:extLst>
          </p:cNvPr>
          <p:cNvSpPr>
            <a:spLocks noGrp="1"/>
          </p:cNvSpPr>
          <p:nvPr>
            <p:ph sz="quarter" idx="13"/>
          </p:nvPr>
        </p:nvSpPr>
        <p:spPr>
          <a:xfrm>
            <a:off x="835009" y="1685205"/>
            <a:ext cx="5762560" cy="4492075"/>
          </a:xfrm>
        </p:spPr>
        <p:txBody>
          <a:bodyPr vert="horz" lIns="91440" tIns="45720" rIns="91440" bIns="45720" rtlCol="0" anchor="t">
            <a:noAutofit/>
          </a:bodyPr>
          <a:lstStyle/>
          <a:p>
            <a:pPr>
              <a:spcBef>
                <a:spcPts val="600"/>
              </a:spcBef>
              <a:spcAft>
                <a:spcPts val="600"/>
              </a:spcAft>
              <a:buFont typeface="Arial,Sans-Serif"/>
            </a:pPr>
            <a:r>
              <a:rPr lang="en-US" sz="1500">
                <a:latin typeface="Segoe UI"/>
                <a:cs typeface="Segoe UI"/>
              </a:rPr>
              <a:t>Report any key staff changes to your contract manager and the CAREWare team within five days of change. Key program staff includes executive director, finance staff, any staff named in the budget, and/or staff who act as primary contact for the County. When communicating changes, please also include the succession plan for that staff member. </a:t>
            </a:r>
            <a:endParaRPr lang="en-US" sz="1500"/>
          </a:p>
          <a:p>
            <a:pPr>
              <a:spcBef>
                <a:spcPts val="600"/>
              </a:spcBef>
              <a:spcAft>
                <a:spcPts val="600"/>
              </a:spcAft>
              <a:buFont typeface="Arial,Sans-Serif"/>
            </a:pPr>
            <a:r>
              <a:rPr lang="en-US" sz="1500">
                <a:latin typeface="Segoe UI"/>
                <a:cs typeface="Segoe UI"/>
              </a:rPr>
              <a:t>Keep certificates of insurance and registration and/or required filings up to date.</a:t>
            </a:r>
          </a:p>
          <a:p>
            <a:pPr>
              <a:spcBef>
                <a:spcPts val="600"/>
              </a:spcBef>
              <a:spcAft>
                <a:spcPts val="600"/>
              </a:spcAft>
              <a:buFont typeface="Arial,Sans-Serif"/>
            </a:pPr>
            <a:r>
              <a:rPr lang="en-US" sz="1500">
                <a:latin typeface="Segoe UI"/>
                <a:cs typeface="Segoe UI"/>
              </a:rPr>
              <a:t>Hennepin County uses a Reallocation Policy to ensure timely and efficient use of funds. Provider who have spent less than 40% of their funding by the 2nd Quarter or less than 70% by the 3rd Quarter of the Grant Period may have funds reallocated.</a:t>
            </a:r>
          </a:p>
          <a:p>
            <a:pPr>
              <a:spcBef>
                <a:spcPts val="600"/>
              </a:spcBef>
              <a:spcAft>
                <a:spcPts val="600"/>
              </a:spcAft>
              <a:buFont typeface="Arial,Sans-Serif"/>
            </a:pPr>
            <a:r>
              <a:rPr lang="en-US" sz="1500">
                <a:latin typeface="Segoe UI"/>
                <a:cs typeface="Segoe UI"/>
              </a:rPr>
              <a:t>Quarterly Reports and Quality Improvement Plans are due as outlined in the contract. If an extension is needed, providers are to reach out to their contract manager as soon as possible. </a:t>
            </a:r>
          </a:p>
        </p:txBody>
      </p:sp>
      <p:sp>
        <p:nvSpPr>
          <p:cNvPr id="7" name="Footer Placeholder 6">
            <a:extLst>
              <a:ext uri="{FF2B5EF4-FFF2-40B4-BE49-F238E27FC236}">
                <a16:creationId xmlns:a16="http://schemas.microsoft.com/office/drawing/2014/main" id="{7B0B8FD3-8B40-1BD3-897A-AEFAE744533E}"/>
              </a:ext>
            </a:extLst>
          </p:cNvPr>
          <p:cNvSpPr>
            <a:spLocks noGrp="1"/>
          </p:cNvSpPr>
          <p:nvPr>
            <p:ph type="ftr" sz="quarter" idx="3"/>
          </p:nvPr>
        </p:nvSpPr>
        <p:spPr/>
        <p:txBody>
          <a:bodyPr/>
          <a:lstStyle/>
          <a:p>
            <a:r>
              <a:rPr lang="en-US" sz="1200">
                <a:solidFill>
                  <a:srgbClr val="8A91A0"/>
                </a:solidFill>
                <a:latin typeface="Segoe UI"/>
                <a:ea typeface="Segoe UI" panose="020B0502040204020203" pitchFamily="34" charset="0"/>
                <a:cs typeface="Segoe UI"/>
              </a:rPr>
              <a:t>Hennepin County Ryan White Program </a:t>
            </a:r>
            <a:endParaRPr lang="en-US" sz="1200">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rgbClr val="8A91A0"/>
                </a:solidFill>
                <a:latin typeface="Segoe UI"/>
                <a:cs typeface="Segoe UI"/>
              </a:rPr>
              <a:t>Subrecipient onboarding – Contracts &amp; Invoices</a:t>
            </a:r>
            <a:endParaRPr lang="en-US" sz="1200">
              <a:solidFill>
                <a:srgbClr val="8A91A0"/>
              </a:solidFill>
            </a:endParaRPr>
          </a:p>
        </p:txBody>
      </p:sp>
      <p:pic>
        <p:nvPicPr>
          <p:cNvPr id="10" name="Picture 9" descr="People filling documents">
            <a:extLst>
              <a:ext uri="{FF2B5EF4-FFF2-40B4-BE49-F238E27FC236}">
                <a16:creationId xmlns:a16="http://schemas.microsoft.com/office/drawing/2014/main" id="{58A132C8-4644-5D61-FE15-0D40B5EB78E1}"/>
              </a:ext>
            </a:extLst>
          </p:cNvPr>
          <p:cNvPicPr>
            <a:picLocks noChangeAspect="1"/>
          </p:cNvPicPr>
          <p:nvPr/>
        </p:nvPicPr>
        <p:blipFill>
          <a:blip r:embed="rId2"/>
          <a:stretch>
            <a:fillRect/>
          </a:stretch>
        </p:blipFill>
        <p:spPr>
          <a:xfrm>
            <a:off x="6700838" y="1848319"/>
            <a:ext cx="4743449" cy="3161361"/>
          </a:xfrm>
          <a:prstGeom prst="rect">
            <a:avLst/>
          </a:prstGeom>
        </p:spPr>
      </p:pic>
    </p:spTree>
    <p:extLst>
      <p:ext uri="{BB962C8B-B14F-4D97-AF65-F5344CB8AC3E}">
        <p14:creationId xmlns:p14="http://schemas.microsoft.com/office/powerpoint/2010/main" val="2697838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E6BEA-1719-5FF2-AE07-51991C5005CA}"/>
              </a:ext>
            </a:extLst>
          </p:cNvPr>
          <p:cNvSpPr>
            <a:spLocks noGrp="1"/>
          </p:cNvSpPr>
          <p:nvPr>
            <p:ph type="title"/>
          </p:nvPr>
        </p:nvSpPr>
        <p:spPr/>
        <p:txBody>
          <a:bodyPr/>
          <a:lstStyle/>
          <a:p>
            <a:pPr algn="ctr"/>
            <a:r>
              <a:rPr lang="en-US">
                <a:latin typeface="Segoe UI"/>
                <a:cs typeface="Segoe UI"/>
              </a:rPr>
              <a:t>Required Submissions</a:t>
            </a:r>
            <a:endParaRPr lang="en-US">
              <a:latin typeface="Segoe UI" panose="020B0502040204020203" pitchFamily="34" charset="0"/>
              <a:cs typeface="Segoe UI" panose="020B0502040204020203" pitchFamily="34" charset="0"/>
            </a:endParaRPr>
          </a:p>
        </p:txBody>
      </p:sp>
      <p:sp>
        <p:nvSpPr>
          <p:cNvPr id="4" name="Footer Placeholder 3">
            <a:extLst>
              <a:ext uri="{FF2B5EF4-FFF2-40B4-BE49-F238E27FC236}">
                <a16:creationId xmlns:a16="http://schemas.microsoft.com/office/drawing/2014/main" id="{0BAD803E-04D7-3415-57A4-CB783102D3B2}"/>
              </a:ext>
            </a:extLst>
          </p:cNvPr>
          <p:cNvSpPr>
            <a:spLocks noGrp="1"/>
          </p:cNvSpPr>
          <p:nvPr>
            <p:ph type="ftr" sz="quarter" idx="3"/>
          </p:nvPr>
        </p:nvSpPr>
        <p:spPr/>
        <p:txBody>
          <a:bodyPr/>
          <a:lstStyle/>
          <a:p>
            <a:r>
              <a:rPr lang="en-US" sz="1200">
                <a:solidFill>
                  <a:srgbClr val="8A91A0"/>
                </a:solidFill>
                <a:latin typeface="Segoe UI"/>
                <a:ea typeface="Segoe UI" panose="020B0502040204020203" pitchFamily="34" charset="0"/>
                <a:cs typeface="Segoe UI"/>
              </a:rPr>
              <a:t>Hennepin County Ryan White Program </a:t>
            </a:r>
            <a:endParaRPr lang="en-US" sz="1200">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rgbClr val="8A91A0"/>
                </a:solidFill>
                <a:latin typeface="Segoe UI"/>
                <a:cs typeface="Segoe UI"/>
              </a:rPr>
              <a:t>Subrecipient onboarding – Contracts &amp; Invoices</a:t>
            </a:r>
            <a:endParaRPr lang="en-US" sz="1200">
              <a:solidFill>
                <a:srgbClr val="8A91A0"/>
              </a:solidFill>
            </a:endParaRPr>
          </a:p>
        </p:txBody>
      </p:sp>
      <p:graphicFrame>
        <p:nvGraphicFramePr>
          <p:cNvPr id="5" name="Table 4">
            <a:extLst>
              <a:ext uri="{FF2B5EF4-FFF2-40B4-BE49-F238E27FC236}">
                <a16:creationId xmlns:a16="http://schemas.microsoft.com/office/drawing/2014/main" id="{639925F2-0A93-53F2-3349-2983E09B3BBB}"/>
              </a:ext>
            </a:extLst>
          </p:cNvPr>
          <p:cNvGraphicFramePr>
            <a:graphicFrameLocks noGrp="1"/>
          </p:cNvGraphicFramePr>
          <p:nvPr>
            <p:extLst>
              <p:ext uri="{D42A27DB-BD31-4B8C-83A1-F6EECF244321}">
                <p14:modId xmlns:p14="http://schemas.microsoft.com/office/powerpoint/2010/main" val="2609231972"/>
              </p:ext>
            </p:extLst>
          </p:nvPr>
        </p:nvGraphicFramePr>
        <p:xfrm>
          <a:off x="1952278" y="1550593"/>
          <a:ext cx="8287443" cy="3823332"/>
        </p:xfrm>
        <a:graphic>
          <a:graphicData uri="http://schemas.openxmlformats.org/drawingml/2006/table">
            <a:tbl>
              <a:tblPr firstRow="1" bandRow="1">
                <a:tableStyleId>{616DA210-FB5B-4158-B5E0-FEB733F419BA}</a:tableStyleId>
              </a:tblPr>
              <a:tblGrid>
                <a:gridCol w="2524358">
                  <a:extLst>
                    <a:ext uri="{9D8B030D-6E8A-4147-A177-3AD203B41FA5}">
                      <a16:colId xmlns:a16="http://schemas.microsoft.com/office/drawing/2014/main" val="626783008"/>
                    </a:ext>
                  </a:extLst>
                </a:gridCol>
                <a:gridCol w="5763085">
                  <a:extLst>
                    <a:ext uri="{9D8B030D-6E8A-4147-A177-3AD203B41FA5}">
                      <a16:colId xmlns:a16="http://schemas.microsoft.com/office/drawing/2014/main" val="397089991"/>
                    </a:ext>
                  </a:extLst>
                </a:gridCol>
              </a:tblGrid>
              <a:tr h="281537">
                <a:tc>
                  <a:txBody>
                    <a:bodyPr/>
                    <a:lstStyle/>
                    <a:p>
                      <a:endParaRPr lang="en-US" sz="1200"/>
                    </a:p>
                  </a:txBody>
                  <a:tcPr marL="82805" marR="82805" marT="41402" marB="41402"/>
                </a:tc>
                <a:tc>
                  <a:txBody>
                    <a:bodyPr/>
                    <a:lstStyle/>
                    <a:p>
                      <a:r>
                        <a:rPr lang="en-US" sz="1200"/>
                        <a:t>PART A, PART A MAI, PART B/REBATE</a:t>
                      </a:r>
                    </a:p>
                  </a:txBody>
                  <a:tcPr marL="82805" marR="82805" marT="41402" marB="41402"/>
                </a:tc>
                <a:extLst>
                  <a:ext uri="{0D108BD9-81ED-4DB2-BD59-A6C34878D82A}">
                    <a16:rowId xmlns:a16="http://schemas.microsoft.com/office/drawing/2014/main" val="3459820668"/>
                  </a:ext>
                </a:extLst>
              </a:tr>
              <a:tr h="447146">
                <a:tc>
                  <a:txBody>
                    <a:bodyPr/>
                    <a:lstStyle/>
                    <a:p>
                      <a:pPr algn="l"/>
                      <a:r>
                        <a:rPr lang="en-US" sz="1200" b="1">
                          <a:latin typeface="Segoe UI"/>
                          <a:cs typeface="Segoe UI"/>
                        </a:rPr>
                        <a:t>Invoices</a:t>
                      </a:r>
                    </a:p>
                  </a:txBody>
                  <a:tcPr marL="82805" marR="82805" marT="41402" marB="41402" anchor="ctr"/>
                </a:tc>
                <a:tc>
                  <a:txBody>
                    <a:bodyPr/>
                    <a:lstStyle/>
                    <a:p>
                      <a:r>
                        <a:rPr lang="en-US" sz="1100">
                          <a:latin typeface="Segoe UI"/>
                          <a:cs typeface="Segoe UI"/>
                        </a:rPr>
                        <a:t>15th of the month following service delivery</a:t>
                      </a:r>
                    </a:p>
                  </a:txBody>
                  <a:tcPr marL="82805" marR="82805" marT="41402" marB="41402" anchor="ctr"/>
                </a:tc>
                <a:extLst>
                  <a:ext uri="{0D108BD9-81ED-4DB2-BD59-A6C34878D82A}">
                    <a16:rowId xmlns:a16="http://schemas.microsoft.com/office/drawing/2014/main" val="3137464819"/>
                  </a:ext>
                </a:extLst>
              </a:tr>
              <a:tr h="457200">
                <a:tc>
                  <a:txBody>
                    <a:bodyPr/>
                    <a:lstStyle/>
                    <a:p>
                      <a:pPr algn="l"/>
                      <a:r>
                        <a:rPr lang="en-US" sz="1200" b="1">
                          <a:latin typeface="Segoe UI"/>
                          <a:cs typeface="Segoe UI"/>
                        </a:rPr>
                        <a:t>Quarterly Performance and Quality Report</a:t>
                      </a:r>
                    </a:p>
                  </a:txBody>
                  <a:tcPr marL="82805" marR="82805" marT="41402" marB="41402" anchor="ctr"/>
                </a:tc>
                <a:tc>
                  <a:txBody>
                    <a:bodyPr/>
                    <a:lstStyle/>
                    <a:p>
                      <a:r>
                        <a:rPr lang="en-US" sz="1100">
                          <a:latin typeface="Segoe UI"/>
                          <a:cs typeface="Segoe UI"/>
                        </a:rPr>
                        <a:t>July 20, October 20, January 20th, April 20th</a:t>
                      </a:r>
                    </a:p>
                  </a:txBody>
                  <a:tcPr marL="82805" marR="82805" marT="41402" marB="41402" anchor="ctr"/>
                </a:tc>
                <a:extLst>
                  <a:ext uri="{0D108BD9-81ED-4DB2-BD59-A6C34878D82A}">
                    <a16:rowId xmlns:a16="http://schemas.microsoft.com/office/drawing/2014/main" val="4207453122"/>
                  </a:ext>
                </a:extLst>
              </a:tr>
              <a:tr h="447146">
                <a:tc>
                  <a:txBody>
                    <a:bodyPr/>
                    <a:lstStyle/>
                    <a:p>
                      <a:pPr algn="l"/>
                      <a:r>
                        <a:rPr lang="en-US" sz="1200" b="1" err="1">
                          <a:latin typeface="Segoe UI"/>
                          <a:cs typeface="Segoe UI"/>
                        </a:rPr>
                        <a:t>CAREWare</a:t>
                      </a:r>
                      <a:r>
                        <a:rPr lang="en-US" sz="1200" b="1">
                          <a:latin typeface="Segoe UI"/>
                          <a:cs typeface="Segoe UI"/>
                        </a:rPr>
                        <a:t> Upload</a:t>
                      </a:r>
                    </a:p>
                  </a:txBody>
                  <a:tcPr marL="82805" marR="82805" marT="41402" marB="41402" anchor="ctr"/>
                </a:tc>
                <a:tc>
                  <a:txBody>
                    <a:bodyPr/>
                    <a:lstStyle/>
                    <a:p>
                      <a:pPr lvl="0">
                        <a:buNone/>
                      </a:pPr>
                      <a:r>
                        <a:rPr lang="en-US" sz="1100" u="none" strike="noStrike" noProof="0">
                          <a:solidFill>
                            <a:srgbClr val="113C66"/>
                          </a:solidFill>
                          <a:latin typeface="Segoe UI"/>
                          <a:cs typeface="Segoe UI"/>
                        </a:rPr>
                        <a:t>15th of the month following service delivery</a:t>
                      </a:r>
                      <a:endParaRPr lang="en-US" sz="1600">
                        <a:latin typeface="Segoe UI"/>
                        <a:cs typeface="Segoe UI"/>
                      </a:endParaRPr>
                    </a:p>
                  </a:txBody>
                  <a:tcPr marL="82805" marR="82805" marT="41402" marB="41402" anchor="ctr"/>
                </a:tc>
                <a:extLst>
                  <a:ext uri="{0D108BD9-81ED-4DB2-BD59-A6C34878D82A}">
                    <a16:rowId xmlns:a16="http://schemas.microsoft.com/office/drawing/2014/main" val="1484339110"/>
                  </a:ext>
                </a:extLst>
              </a:tr>
              <a:tr h="281537">
                <a:tc>
                  <a:txBody>
                    <a:bodyPr/>
                    <a:lstStyle/>
                    <a:p>
                      <a:pPr algn="l"/>
                      <a:r>
                        <a:rPr lang="en-US" sz="1200" b="1">
                          <a:latin typeface="Segoe UI"/>
                          <a:cs typeface="Segoe UI"/>
                        </a:rPr>
                        <a:t>Form I Report (missing viral load report)</a:t>
                      </a:r>
                    </a:p>
                  </a:txBody>
                  <a:tcPr marL="82805" marR="82805" marT="41402" marB="41402" anchor="ctr"/>
                </a:tc>
                <a:tc>
                  <a:txBody>
                    <a:bodyPr/>
                    <a:lstStyle/>
                    <a:p>
                      <a:pPr lvl="0">
                        <a:buNone/>
                      </a:pPr>
                      <a:r>
                        <a:rPr lang="en-US" sz="1100">
                          <a:latin typeface="Segoe UI"/>
                          <a:cs typeface="Segoe UI"/>
                        </a:rPr>
                        <a:t>Due upon request</a:t>
                      </a:r>
                    </a:p>
                  </a:txBody>
                  <a:tcPr marL="82805" marR="82805" marT="41402" marB="41402" anchor="ctr"/>
                </a:tc>
                <a:extLst>
                  <a:ext uri="{0D108BD9-81ED-4DB2-BD59-A6C34878D82A}">
                    <a16:rowId xmlns:a16="http://schemas.microsoft.com/office/drawing/2014/main" val="606444928"/>
                  </a:ext>
                </a:extLst>
              </a:tr>
              <a:tr h="447146">
                <a:tc>
                  <a:txBody>
                    <a:bodyPr/>
                    <a:lstStyle/>
                    <a:p>
                      <a:pPr algn="l"/>
                      <a:r>
                        <a:rPr lang="en-US" sz="1200" b="1">
                          <a:latin typeface="Segoe UI"/>
                          <a:cs typeface="Segoe UI"/>
                        </a:rPr>
                        <a:t>Primary HIV Medical Care Clinical Data Elements Report</a:t>
                      </a:r>
                    </a:p>
                  </a:txBody>
                  <a:tcPr marL="82805" marR="82805" marT="41402" marB="41402" anchor="ctr"/>
                </a:tc>
                <a:tc>
                  <a:txBody>
                    <a:bodyPr/>
                    <a:lstStyle/>
                    <a:p>
                      <a:r>
                        <a:rPr lang="en-US" sz="1100">
                          <a:latin typeface="Segoe UI"/>
                          <a:cs typeface="Segoe UI"/>
                        </a:rPr>
                        <a:t>January 15, April 15, July 15, October 15</a:t>
                      </a:r>
                    </a:p>
                  </a:txBody>
                  <a:tcPr marL="82805" marR="82805" marT="41402" marB="41402" anchor="ctr"/>
                </a:tc>
                <a:extLst>
                  <a:ext uri="{0D108BD9-81ED-4DB2-BD59-A6C34878D82A}">
                    <a16:rowId xmlns:a16="http://schemas.microsoft.com/office/drawing/2014/main" val="732673078"/>
                  </a:ext>
                </a:extLst>
              </a:tr>
              <a:tr h="447146">
                <a:tc>
                  <a:txBody>
                    <a:bodyPr/>
                    <a:lstStyle/>
                    <a:p>
                      <a:pPr algn="l"/>
                      <a:r>
                        <a:rPr lang="en-US" sz="1200" b="1">
                          <a:latin typeface="Segoe UI"/>
                          <a:cs typeface="Segoe UI"/>
                        </a:rPr>
                        <a:t>Documentation of Points of Entry Referral Agreements</a:t>
                      </a:r>
                    </a:p>
                  </a:txBody>
                  <a:tcPr marL="82805" marR="82805" marT="41402" marB="41402" anchor="ctr"/>
                </a:tc>
                <a:tc>
                  <a:txBody>
                    <a:bodyPr/>
                    <a:lstStyle/>
                    <a:p>
                      <a:r>
                        <a:rPr lang="en-US" sz="1100">
                          <a:latin typeface="Segoe UI" panose="020B0502040204020203" pitchFamily="34" charset="0"/>
                          <a:cs typeface="Segoe UI" panose="020B0502040204020203" pitchFamily="34" charset="0"/>
                        </a:rPr>
                        <a:t>Upload with Quarter 1 report</a:t>
                      </a:r>
                    </a:p>
                  </a:txBody>
                  <a:tcPr marL="82805" marR="82805" marT="41402" marB="41402" anchor="ctr"/>
                </a:tc>
                <a:extLst>
                  <a:ext uri="{0D108BD9-81ED-4DB2-BD59-A6C34878D82A}">
                    <a16:rowId xmlns:a16="http://schemas.microsoft.com/office/drawing/2014/main" val="643276601"/>
                  </a:ext>
                </a:extLst>
              </a:tr>
              <a:tr h="281537">
                <a:tc>
                  <a:txBody>
                    <a:bodyPr/>
                    <a:lstStyle/>
                    <a:p>
                      <a:pPr lvl="0" algn="l">
                        <a:buNone/>
                      </a:pPr>
                      <a:r>
                        <a:rPr lang="en-US" sz="1200" b="1">
                          <a:latin typeface="Segoe UI"/>
                          <a:cs typeface="Segoe UI"/>
                        </a:rPr>
                        <a:t>Points of Entry Annual Report</a:t>
                      </a:r>
                    </a:p>
                  </a:txBody>
                  <a:tcPr marL="82805" marR="82805" marT="41402" marB="41402" anchor="ctr"/>
                </a:tc>
                <a:tc>
                  <a:txBody>
                    <a:bodyPr/>
                    <a:lstStyle/>
                    <a:p>
                      <a:pPr lvl="0">
                        <a:buNone/>
                      </a:pPr>
                      <a:r>
                        <a:rPr lang="en-US" sz="1100">
                          <a:latin typeface="Segoe UI"/>
                          <a:cs typeface="Segoe UI"/>
                        </a:rPr>
                        <a:t>Upload with Quarter 4 report</a:t>
                      </a:r>
                    </a:p>
                  </a:txBody>
                  <a:tcPr marL="82805" marR="82805" marT="41402" marB="41402" anchor="ctr"/>
                </a:tc>
                <a:extLst>
                  <a:ext uri="{0D108BD9-81ED-4DB2-BD59-A6C34878D82A}">
                    <a16:rowId xmlns:a16="http://schemas.microsoft.com/office/drawing/2014/main" val="504291834"/>
                  </a:ext>
                </a:extLst>
              </a:tr>
              <a:tr h="281537">
                <a:tc>
                  <a:txBody>
                    <a:bodyPr/>
                    <a:lstStyle/>
                    <a:p>
                      <a:pPr lvl="0" algn="l">
                        <a:buNone/>
                      </a:pPr>
                      <a:r>
                        <a:rPr lang="en-US" sz="1200" b="1">
                          <a:latin typeface="Segoe UI"/>
                          <a:cs typeface="Segoe UI"/>
                        </a:rPr>
                        <a:t>Quality Improvement Work Plan</a:t>
                      </a:r>
                    </a:p>
                  </a:txBody>
                  <a:tcPr marL="82805" marR="82805" marT="41402" marB="41402" anchor="ctr"/>
                </a:tc>
                <a:tc>
                  <a:txBody>
                    <a:bodyPr/>
                    <a:lstStyle/>
                    <a:p>
                      <a:pPr lvl="0">
                        <a:buNone/>
                      </a:pPr>
                      <a:r>
                        <a:rPr lang="en-US" sz="1100">
                          <a:latin typeface="Segoe UI"/>
                          <a:cs typeface="Segoe UI"/>
                        </a:rPr>
                        <a:t>April 1</a:t>
                      </a:r>
                    </a:p>
                  </a:txBody>
                  <a:tcPr marL="82805" marR="82805" marT="41402" marB="41402" anchor="ctr"/>
                </a:tc>
                <a:extLst>
                  <a:ext uri="{0D108BD9-81ED-4DB2-BD59-A6C34878D82A}">
                    <a16:rowId xmlns:a16="http://schemas.microsoft.com/office/drawing/2014/main" val="3668432872"/>
                  </a:ext>
                </a:extLst>
              </a:tr>
              <a:tr h="281537">
                <a:tc>
                  <a:txBody>
                    <a:bodyPr/>
                    <a:lstStyle/>
                    <a:p>
                      <a:pPr lvl="0" algn="l">
                        <a:buNone/>
                      </a:pPr>
                      <a:r>
                        <a:rPr lang="en-US" sz="1200" b="1">
                          <a:latin typeface="Segoe UI"/>
                          <a:cs typeface="Segoe UI"/>
                        </a:rPr>
                        <a:t>Revenue and Expense Reports</a:t>
                      </a:r>
                    </a:p>
                  </a:txBody>
                  <a:tcPr marL="82805" marR="82805" marT="41402" marB="41402" anchor="ctr"/>
                </a:tc>
                <a:tc>
                  <a:txBody>
                    <a:bodyPr/>
                    <a:lstStyle/>
                    <a:p>
                      <a:pPr lvl="0">
                        <a:buNone/>
                      </a:pPr>
                      <a:r>
                        <a:rPr lang="en-US" sz="1100">
                          <a:latin typeface="Segoe UI" panose="020B0502040204020203" pitchFamily="34" charset="0"/>
                          <a:cs typeface="Segoe UI" panose="020B0502040204020203" pitchFamily="34" charset="0"/>
                        </a:rPr>
                        <a:t>January 30</a:t>
                      </a:r>
                    </a:p>
                  </a:txBody>
                  <a:tcPr marL="82805" marR="82805" marT="41402" marB="41402" anchor="ctr"/>
                </a:tc>
                <a:extLst>
                  <a:ext uri="{0D108BD9-81ED-4DB2-BD59-A6C34878D82A}">
                    <a16:rowId xmlns:a16="http://schemas.microsoft.com/office/drawing/2014/main" val="3738555871"/>
                  </a:ext>
                </a:extLst>
              </a:tr>
            </a:tbl>
          </a:graphicData>
        </a:graphic>
      </p:graphicFrame>
    </p:spTree>
    <p:extLst>
      <p:ext uri="{BB962C8B-B14F-4D97-AF65-F5344CB8AC3E}">
        <p14:creationId xmlns:p14="http://schemas.microsoft.com/office/powerpoint/2010/main" val="3976885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4D82178-4532-43D7-9EFD-FAF3668FDE71}"/>
              </a:ext>
            </a:extLst>
          </p:cNvPr>
          <p:cNvSpPr>
            <a:spLocks noGrp="1"/>
          </p:cNvSpPr>
          <p:nvPr>
            <p:ph type="title"/>
          </p:nvPr>
        </p:nvSpPr>
        <p:spPr>
          <a:xfrm>
            <a:off x="1156851" y="637762"/>
            <a:ext cx="9888496" cy="900131"/>
          </a:xfrm>
        </p:spPr>
        <p:txBody>
          <a:bodyPr vert="horz" lIns="91440" tIns="45720" rIns="91440" bIns="45720" rtlCol="0" anchor="t">
            <a:normAutofit/>
          </a:bodyPr>
          <a:lstStyle/>
          <a:p>
            <a:r>
              <a:rPr lang="en-US" sz="4000" kern="1200">
                <a:solidFill>
                  <a:schemeClr val="bg1"/>
                </a:solidFill>
                <a:latin typeface="+mj-lt"/>
                <a:ea typeface="+mj-ea"/>
                <a:cs typeface="+mj-cs"/>
              </a:rPr>
              <a:t>Invoicing</a:t>
            </a:r>
          </a:p>
        </p:txBody>
      </p:sp>
      <p:sp>
        <p:nvSpPr>
          <p:cNvPr id="12" name="Rectangle 11">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B1CDD8B-283B-BCD5-39E0-0CC2C56A300A}"/>
              </a:ext>
            </a:extLst>
          </p:cNvPr>
          <p:cNvSpPr>
            <a:spLocks noGrp="1"/>
          </p:cNvSpPr>
          <p:nvPr>
            <p:ph sz="quarter" idx="13"/>
          </p:nvPr>
        </p:nvSpPr>
        <p:spPr>
          <a:xfrm>
            <a:off x="1155548" y="2130722"/>
            <a:ext cx="9880893" cy="3959619"/>
          </a:xfrm>
        </p:spPr>
        <p:txBody>
          <a:bodyPr vert="horz" lIns="91440" tIns="45720" rIns="91440" bIns="45720" rtlCol="0" anchor="t">
            <a:noAutofit/>
          </a:bodyPr>
          <a:lstStyle/>
          <a:p>
            <a:pPr>
              <a:lnSpc>
                <a:spcPct val="90000"/>
              </a:lnSpc>
              <a:buFont typeface="Arial" panose="020B0604020202020204" pitchFamily="34" charset="0"/>
              <a:buChar char="•"/>
            </a:pPr>
            <a:r>
              <a:rPr lang="en-US" sz="1400">
                <a:ea typeface="+mn-ea"/>
              </a:rPr>
              <a:t>Invoices are due to Hennepin County by the 15th of the month following the provision of services with the exception of Outpatient/Ambulatory Health Services which may be invoiced on a quarterly basis to allow time to confirm Payor of Last Resort. This will be made explicit in your Contract.</a:t>
            </a:r>
          </a:p>
          <a:p>
            <a:pPr>
              <a:lnSpc>
                <a:spcPct val="90000"/>
              </a:lnSpc>
              <a:buFont typeface="Arial" panose="020B0604020202020204" pitchFamily="34" charset="0"/>
              <a:buChar char="•"/>
            </a:pPr>
            <a:r>
              <a:rPr lang="en-US" sz="1400">
                <a:ea typeface="+mn-ea"/>
              </a:rPr>
              <a:t>Invoices should match the services and number of clients served as noted in CAREWare.</a:t>
            </a:r>
          </a:p>
          <a:p>
            <a:pPr>
              <a:lnSpc>
                <a:spcPct val="90000"/>
              </a:lnSpc>
              <a:buFont typeface="Arial" panose="020B0604020202020204" pitchFamily="34" charset="0"/>
              <a:buChar char="•"/>
            </a:pPr>
            <a:r>
              <a:rPr lang="en-US" sz="1400">
                <a:ea typeface="+mn-ea"/>
              </a:rPr>
              <a:t>Invoice amounts are to be tracked to ensure that the service budget is not exceeded.</a:t>
            </a:r>
          </a:p>
          <a:p>
            <a:pPr>
              <a:lnSpc>
                <a:spcPct val="90000"/>
              </a:lnSpc>
              <a:buFont typeface="Arial" panose="020B0604020202020204" pitchFamily="34" charset="0"/>
              <a:buChar char="•"/>
            </a:pPr>
            <a:r>
              <a:rPr lang="en-US" sz="1400">
                <a:ea typeface="+mn-ea"/>
              </a:rPr>
              <a:t>If there are discrepancies, invoice processing may be delayed.</a:t>
            </a:r>
          </a:p>
          <a:p>
            <a:pPr>
              <a:lnSpc>
                <a:spcPct val="90000"/>
              </a:lnSpc>
              <a:buFont typeface="Arial" panose="020B0604020202020204" pitchFamily="34" charset="0"/>
              <a:buChar char="•"/>
            </a:pPr>
            <a:r>
              <a:rPr lang="en-US" sz="1400"/>
              <a:t>Only disbursed Gift Cards and Bus/Transportation Cards are to be included on invoices for reimbursement. Tracking logs are to be maintained at the site level for review during audits/site visits.</a:t>
            </a:r>
            <a:endParaRPr lang="en-US" sz="1400">
              <a:ea typeface="+mn-ea"/>
            </a:endParaRPr>
          </a:p>
          <a:p>
            <a:pPr>
              <a:lnSpc>
                <a:spcPct val="90000"/>
              </a:lnSpc>
              <a:buFont typeface="Arial" panose="020B0604020202020204" pitchFamily="34" charset="0"/>
              <a:buChar char="•"/>
            </a:pPr>
            <a:r>
              <a:rPr lang="en-US" sz="1400">
                <a:ea typeface="+mn-ea"/>
              </a:rPr>
              <a:t>The County requires 2 signatures on Subrecipient Provider invoices and some invoices may be randomly flagged for auditing purposes.</a:t>
            </a:r>
          </a:p>
          <a:p>
            <a:pPr>
              <a:lnSpc>
                <a:spcPct val="90000"/>
              </a:lnSpc>
              <a:buFont typeface="Arial" panose="020B0604020202020204" pitchFamily="34" charset="0"/>
              <a:buChar char="•"/>
            </a:pPr>
            <a:r>
              <a:rPr lang="en-US" sz="1400">
                <a:ea typeface="+mn-ea"/>
              </a:rPr>
              <a:t>For providers receiving funding from both Part A and Part B in the same service category, Part A and MAI funds are to be spent down prior to Part B funds.</a:t>
            </a:r>
          </a:p>
        </p:txBody>
      </p:sp>
      <p:sp>
        <p:nvSpPr>
          <p:cNvPr id="2" name="Footer Placeholder 3">
            <a:extLst>
              <a:ext uri="{FF2B5EF4-FFF2-40B4-BE49-F238E27FC236}">
                <a16:creationId xmlns:a16="http://schemas.microsoft.com/office/drawing/2014/main" id="{787DE8AC-38FB-40E9-547D-75A2EDF6DAC3}"/>
              </a:ext>
            </a:extLst>
          </p:cNvPr>
          <p:cNvSpPr txBox="1">
            <a:spLocks/>
          </p:cNvSpPr>
          <p:nvPr/>
        </p:nvSpPr>
        <p:spPr>
          <a:xfrm>
            <a:off x="838200" y="6291608"/>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8A91A0"/>
                </a:solidFill>
                <a:latin typeface="Segoe UI"/>
                <a:ea typeface="Segoe UI" panose="020B0502040204020203" pitchFamily="34" charset="0"/>
                <a:cs typeface="Segoe UI"/>
              </a:rPr>
              <a:t>Hennepin County Ryan White Program </a:t>
            </a:r>
            <a:endParaRPr lang="en-US" sz="1200">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rgbClr val="8A91A0"/>
                </a:solidFill>
                <a:latin typeface="Segoe UI"/>
                <a:cs typeface="Segoe UI"/>
              </a:rPr>
              <a:t>Subrecipient onboarding – Contracts &amp; Invoices</a:t>
            </a:r>
            <a:endParaRPr lang="en-US" sz="1200">
              <a:solidFill>
                <a:srgbClr val="8A91A0"/>
              </a:solidFill>
            </a:endParaRPr>
          </a:p>
        </p:txBody>
      </p:sp>
    </p:spTree>
    <p:extLst>
      <p:ext uri="{BB962C8B-B14F-4D97-AF65-F5344CB8AC3E}">
        <p14:creationId xmlns:p14="http://schemas.microsoft.com/office/powerpoint/2010/main" val="4215119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897854"/>
            <a:ext cx="10515600" cy="533949"/>
          </a:xfrm>
        </p:spPr>
        <p:txBody>
          <a:bodyPr>
            <a:normAutofit fontScale="90000"/>
          </a:bodyPr>
          <a:lstStyle/>
          <a:p>
            <a:r>
              <a:rPr lang="en-US"/>
              <a:t>Contracts &amp; Invoices</a:t>
            </a:r>
          </a:p>
        </p:txBody>
      </p:sp>
      <p:pic>
        <p:nvPicPr>
          <p:cNvPr id="6" name="Picture Placeholder 5" descr="Smiling tattooed man with bun"/>
          <p:cNvPicPr>
            <a:picLocks noGrp="1" noChangeAspect="1"/>
          </p:cNvPicPr>
          <p:nvPr>
            <p:ph type="pic" sz="quarter" idx="11"/>
          </p:nvPr>
        </p:nvPicPr>
        <p:blipFill>
          <a:blip r:embed="rId3"/>
          <a:srcRect t="21875" b="21875"/>
          <a:stretch/>
        </p:blipFill>
        <p:spPr>
          <a:xfrm>
            <a:off x="0" y="-39756"/>
            <a:ext cx="12192000" cy="4572000"/>
          </a:xfrm>
        </p:spPr>
      </p:pic>
      <p:sp>
        <p:nvSpPr>
          <p:cNvPr id="7" name="TextBox 6">
            <a:extLst>
              <a:ext uri="{FF2B5EF4-FFF2-40B4-BE49-F238E27FC236}">
                <a16:creationId xmlns:a16="http://schemas.microsoft.com/office/drawing/2014/main" id="{2E6EE9EE-4B2D-B5FA-E025-391ED877642E}"/>
              </a:ext>
            </a:extLst>
          </p:cNvPr>
          <p:cNvSpPr txBox="1"/>
          <p:nvPr/>
        </p:nvSpPr>
        <p:spPr>
          <a:xfrm>
            <a:off x="745733" y="6026263"/>
            <a:ext cx="6097712" cy="461665"/>
          </a:xfrm>
          <a:prstGeom prst="rect">
            <a:avLst/>
          </a:prstGeom>
          <a:noFill/>
        </p:spPr>
        <p:txBody>
          <a:bodyPr wrap="square">
            <a:spAutoFit/>
          </a:bodyPr>
          <a:lstStyle/>
          <a:p>
            <a:r>
              <a:rPr lang="en-US" sz="1200">
                <a:solidFill>
                  <a:srgbClr val="8A91A0"/>
                </a:solidFill>
                <a:latin typeface="Segoe UI"/>
                <a:ea typeface="Segoe UI" panose="020B0502040204020203" pitchFamily="34" charset="0"/>
                <a:cs typeface="Segoe UI"/>
              </a:rPr>
              <a:t>Hennepin County Ryan White Program </a:t>
            </a:r>
            <a:endParaRPr lang="en-US" sz="1200">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rgbClr val="8A91A0"/>
                </a:solidFill>
                <a:latin typeface="Segoe UI"/>
                <a:cs typeface="Segoe UI"/>
              </a:rPr>
              <a:t>Subrecipient onboarding – Contracts &amp; Invoices</a:t>
            </a:r>
            <a:endParaRPr lang="en-US" sz="1200">
              <a:solidFill>
                <a:srgbClr val="8A91A0"/>
              </a:solidFill>
            </a:endParaRPr>
          </a:p>
        </p:txBody>
      </p:sp>
    </p:spTree>
    <p:extLst>
      <p:ext uri="{BB962C8B-B14F-4D97-AF65-F5344CB8AC3E}">
        <p14:creationId xmlns:p14="http://schemas.microsoft.com/office/powerpoint/2010/main" val="2108210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2DA7F-8F71-C118-B739-60CB21F1262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2BF3D13-2A0B-B02B-7AA6-49ADF71F9525}"/>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0" i="0" kern="1200">
                <a:latin typeface="Segoe UI Light" panose="020B0502040204020203" pitchFamily="34" charset="0"/>
                <a:ea typeface="Segoe UI Light" panose="020B0502040204020203" pitchFamily="34" charset="0"/>
                <a:cs typeface="Segoe UI Light" panose="020B0502040204020203" pitchFamily="34" charset="0"/>
              </a:rPr>
              <a:t>Hennepin County Ryan White Contract Staff</a:t>
            </a:r>
          </a:p>
        </p:txBody>
      </p:sp>
      <p:pic>
        <p:nvPicPr>
          <p:cNvPr id="7" name="Content Placeholder 6" descr="A person taking a selfie&#10;&#10;Description automatically generated">
            <a:extLst>
              <a:ext uri="{FF2B5EF4-FFF2-40B4-BE49-F238E27FC236}">
                <a16:creationId xmlns:a16="http://schemas.microsoft.com/office/drawing/2014/main" id="{3BDD6271-EBDF-90B8-3DC5-62A1CA78811C}"/>
              </a:ext>
            </a:extLst>
          </p:cNvPr>
          <p:cNvPicPr>
            <a:picLocks noGrp="1" noChangeAspect="1"/>
          </p:cNvPicPr>
          <p:nvPr>
            <p:ph type="pic" sz="quarter" idx="11"/>
          </p:nvPr>
        </p:nvPicPr>
        <p:blipFill>
          <a:blip r:embed="rId2"/>
          <a:srcRect t="6785" r="5" b="16289"/>
          <a:stretch/>
        </p:blipFill>
        <p:spPr>
          <a:xfrm>
            <a:off x="2107672" y="1683381"/>
            <a:ext cx="2373793" cy="2371624"/>
          </a:xfrm>
          <a:noFill/>
        </p:spPr>
      </p:pic>
      <p:sp>
        <p:nvSpPr>
          <p:cNvPr id="20" name="Footer Placeholder 8">
            <a:extLst>
              <a:ext uri="{FF2B5EF4-FFF2-40B4-BE49-F238E27FC236}">
                <a16:creationId xmlns:a16="http://schemas.microsoft.com/office/drawing/2014/main" id="{B336A8FB-7592-E255-B9E7-21B399E84BA2}"/>
              </a:ext>
            </a:extLst>
          </p:cNvPr>
          <p:cNvSpPr>
            <a:spLocks noGrp="1"/>
          </p:cNvSpPr>
          <p:nvPr>
            <p:ph type="ftr" sz="quarter" idx="3"/>
          </p:nvPr>
        </p:nvSpPr>
        <p:spPr>
          <a:xfrm>
            <a:off x="838200" y="6291608"/>
            <a:ext cx="3743325" cy="365125"/>
          </a:xfrm>
        </p:spPr>
        <p:txBody>
          <a:bodyPr/>
          <a:lstStyle/>
          <a:p>
            <a:pPr>
              <a:spcAft>
                <a:spcPts val="600"/>
              </a:spcAft>
            </a:pPr>
            <a:r>
              <a:rPr lang="en-US"/>
              <a:t>Hennepin County</a:t>
            </a:r>
          </a:p>
        </p:txBody>
      </p:sp>
      <p:pic>
        <p:nvPicPr>
          <p:cNvPr id="12" name="Content Placeholder 5">
            <a:extLst>
              <a:ext uri="{FF2B5EF4-FFF2-40B4-BE49-F238E27FC236}">
                <a16:creationId xmlns:a16="http://schemas.microsoft.com/office/drawing/2014/main" id="{BCCE80A9-E009-78AF-1C48-747046CB1044}"/>
              </a:ext>
            </a:extLst>
          </p:cNvPr>
          <p:cNvPicPr>
            <a:picLocks noGrp="1" noChangeAspect="1"/>
          </p:cNvPicPr>
          <p:nvPr>
            <p:ph type="pic" sz="quarter" idx="12"/>
          </p:nvPr>
        </p:nvPicPr>
        <p:blipFill>
          <a:blip r:embed="rId3"/>
          <a:srcRect l="2802" r="2802"/>
          <a:stretch>
            <a:fillRect/>
          </a:stretch>
        </p:blipFill>
        <p:spPr>
          <a:xfrm>
            <a:off x="7064975" y="1719440"/>
            <a:ext cx="2373793" cy="2363787"/>
          </a:xfrm>
        </p:spPr>
      </p:pic>
      <p:sp>
        <p:nvSpPr>
          <p:cNvPr id="13" name="TextBox 12">
            <a:extLst>
              <a:ext uri="{FF2B5EF4-FFF2-40B4-BE49-F238E27FC236}">
                <a16:creationId xmlns:a16="http://schemas.microsoft.com/office/drawing/2014/main" id="{9A043875-D0BC-B759-F6E6-0462708A12F7}"/>
              </a:ext>
            </a:extLst>
          </p:cNvPr>
          <p:cNvSpPr txBox="1"/>
          <p:nvPr/>
        </p:nvSpPr>
        <p:spPr>
          <a:xfrm>
            <a:off x="1936128" y="4265365"/>
            <a:ext cx="2645397" cy="1815882"/>
          </a:xfrm>
          <a:prstGeom prst="rect">
            <a:avLst/>
          </a:prstGeom>
          <a:noFill/>
        </p:spPr>
        <p:txBody>
          <a:bodyPr wrap="square" rtlCol="0">
            <a:spAutoFit/>
          </a:bodyPr>
          <a:lstStyle/>
          <a:p>
            <a:pPr algn="ctr"/>
            <a:r>
              <a:rPr lang="en-US" sz="1400" b="1"/>
              <a:t>Jeremy Stadelman</a:t>
            </a:r>
          </a:p>
          <a:p>
            <a:pPr algn="ctr"/>
            <a:r>
              <a:rPr lang="en-US" sz="1400" b="1"/>
              <a:t>Jeremy.Stadelman@Hennepin.us</a:t>
            </a:r>
          </a:p>
          <a:p>
            <a:pPr algn="ctr"/>
            <a:endParaRPr lang="en-US" sz="1400"/>
          </a:p>
          <a:p>
            <a:pPr algn="ctr"/>
            <a:r>
              <a:rPr lang="en-US" sz="1400"/>
              <a:t>Jeremy is the primary point of contact for all contract-related questions, concerns, inquiries relating to Hennepin County Ryan White Contracts.</a:t>
            </a:r>
          </a:p>
        </p:txBody>
      </p:sp>
      <p:sp>
        <p:nvSpPr>
          <p:cNvPr id="15" name="TextBox 14">
            <a:extLst>
              <a:ext uri="{FF2B5EF4-FFF2-40B4-BE49-F238E27FC236}">
                <a16:creationId xmlns:a16="http://schemas.microsoft.com/office/drawing/2014/main" id="{6C0EDAF2-3FC1-2A33-6BAC-E93D55F0D555}"/>
              </a:ext>
            </a:extLst>
          </p:cNvPr>
          <p:cNvSpPr txBox="1"/>
          <p:nvPr/>
        </p:nvSpPr>
        <p:spPr>
          <a:xfrm>
            <a:off x="6779260" y="4258841"/>
            <a:ext cx="2645397" cy="1815882"/>
          </a:xfrm>
          <a:prstGeom prst="rect">
            <a:avLst/>
          </a:prstGeom>
          <a:noFill/>
        </p:spPr>
        <p:txBody>
          <a:bodyPr wrap="square" rtlCol="0">
            <a:spAutoFit/>
          </a:bodyPr>
          <a:lstStyle/>
          <a:p>
            <a:pPr algn="ctr"/>
            <a:r>
              <a:rPr lang="en-US" sz="1400" b="1"/>
              <a:t>Jacki Gould</a:t>
            </a:r>
          </a:p>
          <a:p>
            <a:pPr algn="ctr"/>
            <a:r>
              <a:rPr lang="en-US" sz="1400" b="1"/>
              <a:t>Jacki.Gould@Hennepin.us</a:t>
            </a:r>
          </a:p>
          <a:p>
            <a:pPr algn="ctr"/>
            <a:endParaRPr lang="en-US" sz="1400"/>
          </a:p>
          <a:p>
            <a:pPr algn="ctr"/>
            <a:r>
              <a:rPr lang="en-US" sz="1400"/>
              <a:t>Jacki is the Contract Manager for all Hennepin County Ryan White subrecipients and manages all </a:t>
            </a:r>
            <a:r>
              <a:rPr lang="en-US" sz="1400" i="1"/>
              <a:t>internal</a:t>
            </a:r>
            <a:r>
              <a:rPr lang="en-US" sz="1400"/>
              <a:t> processing of contract actions and audits.</a:t>
            </a:r>
          </a:p>
        </p:txBody>
      </p:sp>
    </p:spTree>
    <p:extLst>
      <p:ext uri="{BB962C8B-B14F-4D97-AF65-F5344CB8AC3E}">
        <p14:creationId xmlns:p14="http://schemas.microsoft.com/office/powerpoint/2010/main" val="1896263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a:t>Ryan White HIV/AIDS Program Parts A &amp; B</a:t>
            </a:r>
          </a:p>
        </p:txBody>
      </p:sp>
      <p:sp>
        <p:nvSpPr>
          <p:cNvPr id="3" name="Content Placeholder 2"/>
          <p:cNvSpPr>
            <a:spLocks noGrp="1"/>
          </p:cNvSpPr>
          <p:nvPr>
            <p:ph sz="quarter" idx="11"/>
          </p:nvPr>
        </p:nvSpPr>
        <p:spPr>
          <a:xfrm>
            <a:off x="838200" y="1590446"/>
            <a:ext cx="10515600" cy="3505536"/>
          </a:xfrm>
        </p:spPr>
        <p:txBody>
          <a:bodyPr vert="horz" lIns="91440" tIns="45720" rIns="91440" bIns="45720" rtlCol="0">
            <a:normAutofit/>
          </a:bodyPr>
          <a:lstStyle/>
          <a:p>
            <a:pPr>
              <a:lnSpc>
                <a:spcPct val="90000"/>
              </a:lnSpc>
            </a:pPr>
            <a:r>
              <a:rPr lang="en-US" sz="2200"/>
              <a:t>Hennepin County administers Ryan White Contracts for Parts A and B. Some providers also receive Ryan White funding directly from HRSA (Parts C or D) and/or from other local government agencies. This presentation is specific to Ryan White Contracts administered by Hennepin County. </a:t>
            </a:r>
          </a:p>
          <a:p>
            <a:pPr>
              <a:lnSpc>
                <a:spcPct val="90000"/>
              </a:lnSpc>
            </a:pPr>
            <a:r>
              <a:rPr lang="en-US" sz="2200"/>
              <a:t>Your contract with Hennepin County will note in the first line, "This agreement is between the COUNTY OF HENNEPIN, STATE OF MINNESOTA....". </a:t>
            </a:r>
          </a:p>
          <a:p>
            <a:pPr>
              <a:lnSpc>
                <a:spcPct val="90000"/>
              </a:lnSpc>
            </a:pPr>
            <a:r>
              <a:rPr lang="en-US" sz="2200"/>
              <a:t>For guidance related to Ryan White funding from HRSA or another government agency, please reach out directly to those administrators.</a:t>
            </a:r>
          </a:p>
        </p:txBody>
      </p:sp>
      <p:sp>
        <p:nvSpPr>
          <p:cNvPr id="5" name="Footer Placeholder 3">
            <a:extLst>
              <a:ext uri="{FF2B5EF4-FFF2-40B4-BE49-F238E27FC236}">
                <a16:creationId xmlns:a16="http://schemas.microsoft.com/office/drawing/2014/main" id="{FCB4BD7A-14D3-D69E-EAC3-C24E46C46E1D}"/>
              </a:ext>
            </a:extLst>
          </p:cNvPr>
          <p:cNvSpPr>
            <a:spLocks noGrp="1"/>
          </p:cNvSpPr>
          <p:nvPr>
            <p:ph type="ftr" sz="quarter" idx="3"/>
          </p:nvPr>
        </p:nvSpPr>
        <p:spPr>
          <a:xfrm>
            <a:off x="838200" y="6291608"/>
            <a:ext cx="3743325" cy="365125"/>
          </a:xfrm>
        </p:spPr>
        <p:txBody>
          <a:bodyPr/>
          <a:lstStyle/>
          <a:p>
            <a:r>
              <a:rPr lang="en-US" sz="1200">
                <a:solidFill>
                  <a:srgbClr val="8A91A0"/>
                </a:solidFill>
                <a:latin typeface="Segoe UI"/>
                <a:ea typeface="Segoe UI" panose="020B0502040204020203" pitchFamily="34" charset="0"/>
                <a:cs typeface="Segoe UI"/>
              </a:rPr>
              <a:t>Hennepin County Ryan White Program </a:t>
            </a:r>
            <a:endParaRPr lang="en-US" sz="1200">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rgbClr val="8A91A0"/>
                </a:solidFill>
                <a:latin typeface="Segoe UI"/>
                <a:cs typeface="Segoe UI"/>
              </a:rPr>
              <a:t>Subrecipient onboarding – Contracts &amp; Invoices</a:t>
            </a:r>
            <a:endParaRPr lang="en-US" sz="1200">
              <a:solidFill>
                <a:srgbClr val="8A91A0"/>
              </a:solidFill>
            </a:endParaRPr>
          </a:p>
        </p:txBody>
      </p:sp>
    </p:spTree>
    <p:extLst>
      <p:ext uri="{BB962C8B-B14F-4D97-AF65-F5344CB8AC3E}">
        <p14:creationId xmlns:p14="http://schemas.microsoft.com/office/powerpoint/2010/main" val="2379392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86C1311-5C8D-CA70-2D07-2C60C87D08F4}"/>
              </a:ext>
            </a:extLst>
          </p:cNvPr>
          <p:cNvPicPr>
            <a:picLocks noGrp="1" noChangeAspect="1"/>
          </p:cNvPicPr>
          <p:nvPr>
            <p:ph sz="quarter" idx="12"/>
          </p:nvPr>
        </p:nvPicPr>
        <p:blipFill>
          <a:blip r:embed="rId2"/>
          <a:stretch>
            <a:fillRect/>
          </a:stretch>
        </p:blipFill>
        <p:spPr>
          <a:xfrm>
            <a:off x="3948732" y="2135226"/>
            <a:ext cx="2288115" cy="2803132"/>
          </a:xfrm>
        </p:spPr>
      </p:pic>
      <p:sp>
        <p:nvSpPr>
          <p:cNvPr id="2" name="Title 1">
            <a:extLst>
              <a:ext uri="{FF2B5EF4-FFF2-40B4-BE49-F238E27FC236}">
                <a16:creationId xmlns:a16="http://schemas.microsoft.com/office/drawing/2014/main" id="{EA809882-2D48-1183-27A0-1E11D42A2826}"/>
              </a:ext>
            </a:extLst>
          </p:cNvPr>
          <p:cNvSpPr>
            <a:spLocks noGrp="1"/>
          </p:cNvSpPr>
          <p:nvPr>
            <p:ph type="title"/>
          </p:nvPr>
        </p:nvSpPr>
        <p:spPr/>
        <p:txBody>
          <a:bodyPr/>
          <a:lstStyle/>
          <a:p>
            <a:r>
              <a:rPr lang="en-US">
                <a:latin typeface="Segoe UI Light"/>
                <a:cs typeface="Segoe UI Light"/>
              </a:rPr>
              <a:t>Funding Sources and How to Use Them</a:t>
            </a:r>
            <a:endParaRPr lang="en-US"/>
          </a:p>
        </p:txBody>
      </p:sp>
      <p:sp>
        <p:nvSpPr>
          <p:cNvPr id="5" name="Content Placeholder 4">
            <a:extLst>
              <a:ext uri="{FF2B5EF4-FFF2-40B4-BE49-F238E27FC236}">
                <a16:creationId xmlns:a16="http://schemas.microsoft.com/office/drawing/2014/main" id="{6485DEB8-2638-1760-C7EE-F80A221C6F32}"/>
              </a:ext>
            </a:extLst>
          </p:cNvPr>
          <p:cNvSpPr>
            <a:spLocks noGrp="1"/>
          </p:cNvSpPr>
          <p:nvPr>
            <p:ph sz="quarter" idx="13"/>
          </p:nvPr>
        </p:nvSpPr>
        <p:spPr>
          <a:xfrm>
            <a:off x="271345" y="1522141"/>
            <a:ext cx="4954997" cy="3797449"/>
          </a:xfrm>
        </p:spPr>
        <p:txBody>
          <a:bodyPr vert="horz" lIns="91440" tIns="45720" rIns="91440" bIns="45720" rtlCol="0" anchor="t">
            <a:normAutofit/>
          </a:bodyPr>
          <a:lstStyle/>
          <a:p>
            <a:pPr marL="0" indent="0">
              <a:buNone/>
            </a:pPr>
            <a:r>
              <a:rPr lang="en-US" sz="1500"/>
              <a:t>Any services charged to the Ryan White Part A Grant must be for clients living within the Transitional Grant Area (TGA), which includes the following counties: </a:t>
            </a:r>
            <a:endParaRPr lang="en-US"/>
          </a:p>
          <a:p>
            <a:endParaRPr lang="en-US" sz="1500">
              <a:latin typeface="Calibri"/>
              <a:cs typeface="Calibri"/>
            </a:endParaRPr>
          </a:p>
          <a:p>
            <a:endParaRPr lang="en-US" sz="1500">
              <a:latin typeface="Calibri"/>
              <a:cs typeface="Calibri"/>
            </a:endParaRPr>
          </a:p>
          <a:p>
            <a:endParaRPr lang="en-US" sz="1500">
              <a:latin typeface="Calibri"/>
              <a:cs typeface="Calibri"/>
            </a:endParaRPr>
          </a:p>
          <a:p>
            <a:pPr marL="0" indent="0">
              <a:buNone/>
            </a:pPr>
            <a:endParaRPr lang="en-US" sz="1500">
              <a:latin typeface="Calibri"/>
              <a:cs typeface="Calibri"/>
            </a:endParaRPr>
          </a:p>
          <a:p>
            <a:pPr marL="0" indent="0">
              <a:buNone/>
            </a:pPr>
            <a:endParaRPr lang="en-US" sz="1500">
              <a:latin typeface="Calibri"/>
              <a:cs typeface="Calibri"/>
            </a:endParaRPr>
          </a:p>
          <a:p>
            <a:pPr marL="0" indent="0">
              <a:buNone/>
            </a:pPr>
            <a:endParaRPr lang="en-US" sz="1500">
              <a:latin typeface="Calibri"/>
              <a:cs typeface="Calibri"/>
            </a:endParaRPr>
          </a:p>
          <a:p>
            <a:pPr marL="0" indent="0">
              <a:buNone/>
            </a:pPr>
            <a:endParaRPr lang="en-US" sz="1500">
              <a:latin typeface="Calibri"/>
              <a:cs typeface="Calibri"/>
            </a:endParaRPr>
          </a:p>
          <a:p>
            <a:endParaRPr lang="en-US" sz="1500">
              <a:latin typeface="Calibri"/>
              <a:cs typeface="Calibri"/>
            </a:endParaRPr>
          </a:p>
        </p:txBody>
      </p:sp>
      <p:sp>
        <p:nvSpPr>
          <p:cNvPr id="4" name="Footer Placeholder 3">
            <a:extLst>
              <a:ext uri="{FF2B5EF4-FFF2-40B4-BE49-F238E27FC236}">
                <a16:creationId xmlns:a16="http://schemas.microsoft.com/office/drawing/2014/main" id="{2E3892C7-F61C-87D9-17E5-2DB9AD60DC2E}"/>
              </a:ext>
            </a:extLst>
          </p:cNvPr>
          <p:cNvSpPr>
            <a:spLocks noGrp="1"/>
          </p:cNvSpPr>
          <p:nvPr>
            <p:ph type="ftr" sz="quarter" idx="3"/>
          </p:nvPr>
        </p:nvSpPr>
        <p:spPr/>
        <p:txBody>
          <a:bodyPr/>
          <a:lstStyle/>
          <a:p>
            <a:r>
              <a:rPr lang="en-US" sz="1200">
                <a:solidFill>
                  <a:srgbClr val="8A91A0"/>
                </a:solidFill>
                <a:latin typeface="Segoe UI"/>
                <a:ea typeface="Segoe UI" panose="020B0502040204020203" pitchFamily="34" charset="0"/>
                <a:cs typeface="Segoe UI"/>
              </a:rPr>
              <a:t>Hennepin County Ryan White Program </a:t>
            </a:r>
            <a:endParaRPr lang="en-US" sz="1200">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rgbClr val="8A91A0"/>
                </a:solidFill>
                <a:latin typeface="Segoe UI"/>
                <a:cs typeface="Segoe UI"/>
              </a:rPr>
              <a:t>Subrecipient onboarding – Contracts &amp; Invoices</a:t>
            </a:r>
            <a:endParaRPr lang="en-US" sz="1200">
              <a:solidFill>
                <a:srgbClr val="8A91A0"/>
              </a:solidFill>
            </a:endParaRPr>
          </a:p>
        </p:txBody>
      </p:sp>
      <p:graphicFrame>
        <p:nvGraphicFramePr>
          <p:cNvPr id="7" name="Table 6">
            <a:extLst>
              <a:ext uri="{FF2B5EF4-FFF2-40B4-BE49-F238E27FC236}">
                <a16:creationId xmlns:a16="http://schemas.microsoft.com/office/drawing/2014/main" id="{97249EB4-94C2-1DA3-7FB7-0326B631DA38}"/>
              </a:ext>
            </a:extLst>
          </p:cNvPr>
          <p:cNvGraphicFramePr>
            <a:graphicFrameLocks noGrp="1"/>
          </p:cNvGraphicFramePr>
          <p:nvPr>
            <p:extLst>
              <p:ext uri="{D42A27DB-BD31-4B8C-83A1-F6EECF244321}">
                <p14:modId xmlns:p14="http://schemas.microsoft.com/office/powerpoint/2010/main" val="566310409"/>
              </p:ext>
            </p:extLst>
          </p:nvPr>
        </p:nvGraphicFramePr>
        <p:xfrm>
          <a:off x="638874" y="2324876"/>
          <a:ext cx="4051890" cy="3398262"/>
        </p:xfrm>
        <a:graphic>
          <a:graphicData uri="http://schemas.openxmlformats.org/drawingml/2006/table">
            <a:tbl>
              <a:tblPr firstRow="1" bandRow="1">
                <a:tableStyleId>{2D5ABB26-0587-4C30-8999-92F81FD0307C}</a:tableStyleId>
              </a:tblPr>
              <a:tblGrid>
                <a:gridCol w="1486829">
                  <a:extLst>
                    <a:ext uri="{9D8B030D-6E8A-4147-A177-3AD203B41FA5}">
                      <a16:colId xmlns:a16="http://schemas.microsoft.com/office/drawing/2014/main" val="1702103047"/>
                    </a:ext>
                  </a:extLst>
                </a:gridCol>
                <a:gridCol w="2565061">
                  <a:extLst>
                    <a:ext uri="{9D8B030D-6E8A-4147-A177-3AD203B41FA5}">
                      <a16:colId xmlns:a16="http://schemas.microsoft.com/office/drawing/2014/main" val="1831207219"/>
                    </a:ext>
                  </a:extLst>
                </a:gridCol>
              </a:tblGrid>
              <a:tr h="480017">
                <a:tc>
                  <a:txBody>
                    <a:bodyPr/>
                    <a:lstStyle/>
                    <a:p>
                      <a:pPr marL="171450" indent="-171450">
                        <a:buFont typeface="Arial"/>
                        <a:buChar char="•"/>
                      </a:pPr>
                      <a:r>
                        <a:rPr lang="en-US" sz="1400">
                          <a:latin typeface="Segoe UI" panose="020B0502040204020203" pitchFamily="34" charset="0"/>
                          <a:cs typeface="Segoe UI" panose="020B0502040204020203" pitchFamily="34" charset="0"/>
                        </a:rPr>
                        <a:t>Anoka (MN)</a:t>
                      </a:r>
                    </a:p>
                  </a:txBody>
                  <a:tcPr/>
                </a:tc>
                <a:tc>
                  <a:txBody>
                    <a:bodyPr/>
                    <a:lstStyle/>
                    <a:p>
                      <a:pPr marL="171450" indent="-171450">
                        <a:buFont typeface="Arial"/>
                        <a:buChar char="•"/>
                      </a:pPr>
                      <a:r>
                        <a:rPr lang="en-US" sz="1400">
                          <a:latin typeface="Segoe UI" panose="020B0502040204020203" pitchFamily="34" charset="0"/>
                          <a:cs typeface="Segoe UI" panose="020B0502040204020203" pitchFamily="34" charset="0"/>
                        </a:rPr>
                        <a:t>Scott (MN)</a:t>
                      </a:r>
                      <a:endParaRPr lang="en-US" sz="1400" i="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635364057"/>
                  </a:ext>
                </a:extLst>
              </a:tr>
              <a:tr h="480017">
                <a:tc>
                  <a:txBody>
                    <a:bodyPr/>
                    <a:lstStyle/>
                    <a:p>
                      <a:pPr marL="171450" indent="-171450">
                        <a:buFont typeface="Arial"/>
                        <a:buChar char="•"/>
                      </a:pPr>
                      <a:r>
                        <a:rPr lang="en-US" sz="1400">
                          <a:latin typeface="Segoe UI" panose="020B0502040204020203" pitchFamily="34" charset="0"/>
                          <a:cs typeface="Segoe UI" panose="020B0502040204020203" pitchFamily="34" charset="0"/>
                        </a:rPr>
                        <a:t>Carver (MN)</a:t>
                      </a:r>
                    </a:p>
                  </a:txBody>
                  <a:tcPr/>
                </a:tc>
                <a:tc>
                  <a:txBody>
                    <a:bodyPr/>
                    <a:lstStyle/>
                    <a:p>
                      <a:pPr marL="171450" indent="-171450">
                        <a:buFont typeface="Arial"/>
                        <a:buChar char="•"/>
                      </a:pPr>
                      <a:r>
                        <a:rPr lang="en-US" sz="1400">
                          <a:latin typeface="Segoe UI" panose="020B0502040204020203" pitchFamily="34" charset="0"/>
                          <a:cs typeface="Segoe UI" panose="020B0502040204020203" pitchFamily="34" charset="0"/>
                        </a:rPr>
                        <a:t>Sherburne (MN)</a:t>
                      </a:r>
                    </a:p>
                  </a:txBody>
                  <a:tcPr/>
                </a:tc>
                <a:extLst>
                  <a:ext uri="{0D108BD9-81ED-4DB2-BD59-A6C34878D82A}">
                    <a16:rowId xmlns:a16="http://schemas.microsoft.com/office/drawing/2014/main" val="958850775"/>
                  </a:ext>
                </a:extLst>
              </a:tr>
              <a:tr h="480017">
                <a:tc>
                  <a:txBody>
                    <a:bodyPr/>
                    <a:lstStyle/>
                    <a:p>
                      <a:pPr marL="171450" indent="-171450">
                        <a:buFont typeface="Arial"/>
                        <a:buChar char="•"/>
                      </a:pPr>
                      <a:r>
                        <a:rPr lang="en-US" sz="1400">
                          <a:latin typeface="Segoe UI" panose="020B0502040204020203" pitchFamily="34" charset="0"/>
                          <a:cs typeface="Segoe UI" panose="020B0502040204020203" pitchFamily="34" charset="0"/>
                        </a:rPr>
                        <a:t>Chisago (MN)</a:t>
                      </a:r>
                    </a:p>
                  </a:txBody>
                  <a:tcPr/>
                </a:tc>
                <a:tc>
                  <a:txBody>
                    <a:bodyPr/>
                    <a:lstStyle/>
                    <a:p>
                      <a:pPr marL="171450" indent="-171450">
                        <a:buFont typeface="Arial"/>
                        <a:buChar char="•"/>
                      </a:pPr>
                      <a:r>
                        <a:rPr lang="en-US" sz="1400">
                          <a:latin typeface="Segoe UI" panose="020B0502040204020203" pitchFamily="34" charset="0"/>
                          <a:cs typeface="Segoe UI" panose="020B0502040204020203" pitchFamily="34" charset="0"/>
                        </a:rPr>
                        <a:t>Washington (MN)</a:t>
                      </a:r>
                    </a:p>
                  </a:txBody>
                  <a:tcPr/>
                </a:tc>
                <a:extLst>
                  <a:ext uri="{0D108BD9-81ED-4DB2-BD59-A6C34878D82A}">
                    <a16:rowId xmlns:a16="http://schemas.microsoft.com/office/drawing/2014/main" val="1899281891"/>
                  </a:ext>
                </a:extLst>
              </a:tr>
              <a:tr h="480017">
                <a:tc>
                  <a:txBody>
                    <a:bodyPr/>
                    <a:lstStyle/>
                    <a:p>
                      <a:pPr marL="171450" indent="-171450">
                        <a:buFont typeface="Arial"/>
                        <a:buChar char="•"/>
                      </a:pPr>
                      <a:r>
                        <a:rPr lang="en-US" sz="1400">
                          <a:latin typeface="Segoe UI" panose="020B0502040204020203" pitchFamily="34" charset="0"/>
                          <a:cs typeface="Segoe UI" panose="020B0502040204020203" pitchFamily="34" charset="0"/>
                        </a:rPr>
                        <a:t>Dakota (MN)</a:t>
                      </a:r>
                    </a:p>
                  </a:txBody>
                  <a:tcPr/>
                </a:tc>
                <a:tc>
                  <a:txBody>
                    <a:bodyPr/>
                    <a:lstStyle/>
                    <a:p>
                      <a:pPr marL="171450" indent="-171450">
                        <a:buFont typeface="Arial"/>
                        <a:buChar char="•"/>
                      </a:pPr>
                      <a:r>
                        <a:rPr lang="en-US" sz="1400">
                          <a:latin typeface="Segoe UI" panose="020B0502040204020203" pitchFamily="34" charset="0"/>
                          <a:cs typeface="Segoe UI" panose="020B0502040204020203" pitchFamily="34" charset="0"/>
                        </a:rPr>
                        <a:t>Wright (MN)</a:t>
                      </a:r>
                    </a:p>
                  </a:txBody>
                  <a:tcPr/>
                </a:tc>
                <a:extLst>
                  <a:ext uri="{0D108BD9-81ED-4DB2-BD59-A6C34878D82A}">
                    <a16:rowId xmlns:a16="http://schemas.microsoft.com/office/drawing/2014/main" val="463462912"/>
                  </a:ext>
                </a:extLst>
              </a:tr>
              <a:tr h="480017">
                <a:tc>
                  <a:txBody>
                    <a:bodyPr/>
                    <a:lstStyle/>
                    <a:p>
                      <a:pPr marL="171450" indent="-171450">
                        <a:buFont typeface="Arial"/>
                        <a:buChar char="•"/>
                      </a:pPr>
                      <a:r>
                        <a:rPr lang="en-US" sz="1400">
                          <a:latin typeface="Segoe UI" panose="020B0502040204020203" pitchFamily="34" charset="0"/>
                          <a:cs typeface="Segoe UI" panose="020B0502040204020203" pitchFamily="34" charset="0"/>
                        </a:rPr>
                        <a:t>Hennepin (MN)</a:t>
                      </a:r>
                    </a:p>
                  </a:txBody>
                  <a:tcPr/>
                </a:tc>
                <a:tc>
                  <a:txBody>
                    <a:bodyPr/>
                    <a:lstStyle/>
                    <a:p>
                      <a:pPr marL="171450" indent="-171450">
                        <a:buFont typeface="Arial"/>
                        <a:buChar char="•"/>
                      </a:pPr>
                      <a:r>
                        <a:rPr lang="en-US" sz="1400">
                          <a:latin typeface="Segoe UI" panose="020B0502040204020203" pitchFamily="34" charset="0"/>
                          <a:cs typeface="Segoe UI" panose="020B0502040204020203" pitchFamily="34" charset="0"/>
                        </a:rPr>
                        <a:t>Pierce (WI)</a:t>
                      </a:r>
                    </a:p>
                  </a:txBody>
                  <a:tcPr/>
                </a:tc>
                <a:extLst>
                  <a:ext uri="{0D108BD9-81ED-4DB2-BD59-A6C34878D82A}">
                    <a16:rowId xmlns:a16="http://schemas.microsoft.com/office/drawing/2014/main" val="1878613498"/>
                  </a:ext>
                </a:extLst>
              </a:tr>
              <a:tr h="480017">
                <a:tc>
                  <a:txBody>
                    <a:bodyPr/>
                    <a:lstStyle/>
                    <a:p>
                      <a:pPr marL="171450" indent="-171450">
                        <a:buFont typeface="Arial"/>
                        <a:buChar char="•"/>
                      </a:pPr>
                      <a:r>
                        <a:rPr lang="en-US" sz="1400">
                          <a:latin typeface="Segoe UI" panose="020B0502040204020203" pitchFamily="34" charset="0"/>
                          <a:cs typeface="Segoe UI" panose="020B0502040204020203" pitchFamily="34" charset="0"/>
                        </a:rPr>
                        <a:t>Isanti (MN)</a:t>
                      </a:r>
                    </a:p>
                  </a:txBody>
                  <a:tcPr/>
                </a:tc>
                <a:tc>
                  <a:txBody>
                    <a:bodyPr/>
                    <a:lstStyle/>
                    <a:p>
                      <a:pPr marL="171450" indent="-171450">
                        <a:buFont typeface="Arial"/>
                        <a:buChar char="•"/>
                      </a:pPr>
                      <a:r>
                        <a:rPr lang="en-US" sz="1400">
                          <a:latin typeface="Segoe UI" panose="020B0502040204020203" pitchFamily="34" charset="0"/>
                          <a:cs typeface="Segoe UI" panose="020B0502040204020203" pitchFamily="34" charset="0"/>
                        </a:rPr>
                        <a:t>St. Croix (MN)</a:t>
                      </a:r>
                    </a:p>
                  </a:txBody>
                  <a:tcPr/>
                </a:tc>
                <a:extLst>
                  <a:ext uri="{0D108BD9-81ED-4DB2-BD59-A6C34878D82A}">
                    <a16:rowId xmlns:a16="http://schemas.microsoft.com/office/drawing/2014/main" val="3630301421"/>
                  </a:ext>
                </a:extLst>
              </a:tr>
              <a:tr h="480017">
                <a:tc>
                  <a:txBody>
                    <a:bodyPr/>
                    <a:lstStyle/>
                    <a:p>
                      <a:pPr marL="171450" indent="-171450">
                        <a:buFont typeface="Arial"/>
                        <a:buChar char="•"/>
                      </a:pPr>
                      <a:r>
                        <a:rPr lang="en-US" sz="1400">
                          <a:latin typeface="Segoe UI" panose="020B0502040204020203" pitchFamily="34" charset="0"/>
                          <a:cs typeface="Segoe UI" panose="020B0502040204020203" pitchFamily="34" charset="0"/>
                        </a:rPr>
                        <a:t>Ramsey (MN)</a:t>
                      </a:r>
                    </a:p>
                  </a:txBody>
                  <a:tcPr/>
                </a:tc>
                <a:tc>
                  <a:txBody>
                    <a:bodyPr/>
                    <a:lstStyle/>
                    <a:p>
                      <a:pPr marL="171450" indent="-171450">
                        <a:buFont typeface="Arial"/>
                        <a:buChar char="•"/>
                      </a:pPr>
                      <a:endParaRPr lang="en-US" sz="140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241585897"/>
                  </a:ext>
                </a:extLst>
              </a:tr>
            </a:tbl>
          </a:graphicData>
        </a:graphic>
      </p:graphicFrame>
      <p:graphicFrame>
        <p:nvGraphicFramePr>
          <p:cNvPr id="26" name="Table 25">
            <a:extLst>
              <a:ext uri="{FF2B5EF4-FFF2-40B4-BE49-F238E27FC236}">
                <a16:creationId xmlns:a16="http://schemas.microsoft.com/office/drawing/2014/main" id="{FEC0C8B5-4A23-66A7-20DE-6CF74E0386A8}"/>
              </a:ext>
            </a:extLst>
          </p:cNvPr>
          <p:cNvGraphicFramePr>
            <a:graphicFrameLocks noGrp="1"/>
          </p:cNvGraphicFramePr>
          <p:nvPr>
            <p:extLst>
              <p:ext uri="{D42A27DB-BD31-4B8C-83A1-F6EECF244321}">
                <p14:modId xmlns:p14="http://schemas.microsoft.com/office/powerpoint/2010/main" val="339139444"/>
              </p:ext>
            </p:extLst>
          </p:nvPr>
        </p:nvGraphicFramePr>
        <p:xfrm>
          <a:off x="6339087" y="1540821"/>
          <a:ext cx="5581531" cy="4078839"/>
        </p:xfrm>
        <a:graphic>
          <a:graphicData uri="http://schemas.openxmlformats.org/drawingml/2006/table">
            <a:tbl>
              <a:tblPr firstRow="1" bandRow="1">
                <a:tableStyleId>{5940675A-B579-460E-94D1-54222C63F5DA}</a:tableStyleId>
              </a:tblPr>
              <a:tblGrid>
                <a:gridCol w="1675770">
                  <a:extLst>
                    <a:ext uri="{9D8B030D-6E8A-4147-A177-3AD203B41FA5}">
                      <a16:colId xmlns:a16="http://schemas.microsoft.com/office/drawing/2014/main" val="2168737005"/>
                    </a:ext>
                  </a:extLst>
                </a:gridCol>
                <a:gridCol w="3905761">
                  <a:extLst>
                    <a:ext uri="{9D8B030D-6E8A-4147-A177-3AD203B41FA5}">
                      <a16:colId xmlns:a16="http://schemas.microsoft.com/office/drawing/2014/main" val="1415411878"/>
                    </a:ext>
                  </a:extLst>
                </a:gridCol>
              </a:tblGrid>
              <a:tr h="617432">
                <a:tc>
                  <a:txBody>
                    <a:bodyPr/>
                    <a:lstStyle/>
                    <a:p>
                      <a:r>
                        <a:rPr lang="en-US" sz="1400" b="1"/>
                        <a:t>Part A</a:t>
                      </a:r>
                    </a:p>
                  </a:txBody>
                  <a:tcPr anchor="ctr">
                    <a:solidFill>
                      <a:schemeClr val="tx1">
                        <a:lumMod val="20000"/>
                        <a:lumOff val="80000"/>
                      </a:schemeClr>
                    </a:solidFill>
                  </a:tcPr>
                </a:tc>
                <a:tc>
                  <a:txBody>
                    <a:bodyPr/>
                    <a:lstStyle/>
                    <a:p>
                      <a:pPr marL="285750" indent="-285750">
                        <a:buFont typeface="Arial"/>
                        <a:buChar char="•"/>
                      </a:pPr>
                      <a:r>
                        <a:rPr lang="en-US" sz="1200"/>
                        <a:t>Clients must live in the TGA as outlined to the left.</a:t>
                      </a:r>
                    </a:p>
                    <a:p>
                      <a:pPr marL="285750" lvl="0" indent="-285750">
                        <a:buFont typeface="Arial"/>
                        <a:buChar char="•"/>
                      </a:pPr>
                      <a:r>
                        <a:rPr lang="en-US" sz="1200"/>
                        <a:t>For providers receiving both Part A and Part B/Rebate funds, Part A funds are to be expended first.</a:t>
                      </a:r>
                    </a:p>
                  </a:txBody>
                  <a:tcPr anchor="ctr">
                    <a:solidFill>
                      <a:schemeClr val="tx1">
                        <a:lumMod val="20000"/>
                        <a:lumOff val="80000"/>
                      </a:schemeClr>
                    </a:solidFill>
                  </a:tcPr>
                </a:tc>
                <a:extLst>
                  <a:ext uri="{0D108BD9-81ED-4DB2-BD59-A6C34878D82A}">
                    <a16:rowId xmlns:a16="http://schemas.microsoft.com/office/drawing/2014/main" val="3972717675"/>
                  </a:ext>
                </a:extLst>
              </a:tr>
              <a:tr h="1603611">
                <a:tc>
                  <a:txBody>
                    <a:bodyPr/>
                    <a:lstStyle/>
                    <a:p>
                      <a:r>
                        <a:rPr lang="en-US" sz="1400" b="1"/>
                        <a:t>Part A MAI</a:t>
                      </a:r>
                    </a:p>
                  </a:txBody>
                  <a:tcPr anchor="ctr">
                    <a:solidFill>
                      <a:schemeClr val="tx1">
                        <a:lumMod val="40000"/>
                        <a:lumOff val="60000"/>
                      </a:schemeClr>
                    </a:solidFill>
                  </a:tcPr>
                </a:tc>
                <a:tc>
                  <a:txBody>
                    <a:bodyPr/>
                    <a:lstStyle/>
                    <a:p>
                      <a:pPr marL="285750" indent="-285750">
                        <a:buFont typeface="Arial"/>
                        <a:buChar char="•"/>
                      </a:pPr>
                      <a:r>
                        <a:rPr lang="en-US" sz="1200"/>
                        <a:t>Clients must live in the TGA as outlined to the left.</a:t>
                      </a:r>
                    </a:p>
                    <a:p>
                      <a:pPr marL="285750" lvl="0" indent="-285750">
                        <a:buFont typeface="Arial"/>
                        <a:buChar char="•"/>
                      </a:pPr>
                      <a:r>
                        <a:rPr lang="en-US" sz="1200"/>
                        <a:t>Clients must identify as Hispanic/Latino, Black (African-born and African American), and/or American Indian/Alaska Native.</a:t>
                      </a:r>
                    </a:p>
                    <a:p>
                      <a:pPr marL="285750" lvl="0" indent="-285750">
                        <a:buFont typeface="Arial"/>
                        <a:buChar char="•"/>
                      </a:pPr>
                      <a:r>
                        <a:rPr lang="en-US" sz="1200"/>
                        <a:t>For providers receiving both Part A and Part A MAI funds in the same service category, efforts should be made to fully spend MAI funds first.</a:t>
                      </a:r>
                    </a:p>
                  </a:txBody>
                  <a:tcPr anchor="ctr">
                    <a:solidFill>
                      <a:schemeClr val="tx1">
                        <a:lumMod val="40000"/>
                        <a:lumOff val="60000"/>
                      </a:schemeClr>
                    </a:solidFill>
                  </a:tcPr>
                </a:tc>
                <a:extLst>
                  <a:ext uri="{0D108BD9-81ED-4DB2-BD59-A6C34878D82A}">
                    <a16:rowId xmlns:a16="http://schemas.microsoft.com/office/drawing/2014/main" val="2952628714"/>
                  </a:ext>
                </a:extLst>
              </a:tr>
              <a:tr h="917574">
                <a:tc>
                  <a:txBody>
                    <a:bodyPr/>
                    <a:lstStyle/>
                    <a:p>
                      <a:r>
                        <a:rPr lang="en-US" sz="1400" b="1"/>
                        <a:t>Part B</a:t>
                      </a:r>
                    </a:p>
                  </a:txBody>
                  <a:tcPr anchor="ctr">
                    <a:solidFill>
                      <a:schemeClr val="tx1">
                        <a:lumMod val="20000"/>
                        <a:lumOff val="80000"/>
                      </a:schemeClr>
                    </a:solidFill>
                  </a:tcPr>
                </a:tc>
                <a:tc>
                  <a:txBody>
                    <a:bodyPr/>
                    <a:lstStyle/>
                    <a:p>
                      <a:pPr marL="285750" indent="-285750">
                        <a:buFont typeface="Arial"/>
                        <a:buChar char="•"/>
                      </a:pPr>
                      <a:r>
                        <a:rPr lang="en-US" sz="1200"/>
                        <a:t>Clients must live in the state of Minnesota</a:t>
                      </a:r>
                    </a:p>
                    <a:p>
                      <a:pPr marL="285750" lvl="0" indent="-285750">
                        <a:buFont typeface="Arial"/>
                        <a:buChar char="•"/>
                      </a:pPr>
                      <a:r>
                        <a:rPr lang="en-US" sz="1200"/>
                        <a:t>Funds must reach prioritized populations</a:t>
                      </a:r>
                    </a:p>
                  </a:txBody>
                  <a:tcPr anchor="ctr">
                    <a:solidFill>
                      <a:schemeClr val="tx1">
                        <a:lumMod val="20000"/>
                        <a:lumOff val="80000"/>
                      </a:schemeClr>
                    </a:solidFill>
                  </a:tcPr>
                </a:tc>
                <a:extLst>
                  <a:ext uri="{0D108BD9-81ED-4DB2-BD59-A6C34878D82A}">
                    <a16:rowId xmlns:a16="http://schemas.microsoft.com/office/drawing/2014/main" val="2594721969"/>
                  </a:ext>
                </a:extLst>
              </a:tr>
              <a:tr h="917574">
                <a:tc>
                  <a:txBody>
                    <a:bodyPr/>
                    <a:lstStyle/>
                    <a:p>
                      <a:r>
                        <a:rPr lang="en-US" sz="1400" b="1"/>
                        <a:t>Rebate</a:t>
                      </a:r>
                    </a:p>
                  </a:txBody>
                  <a:tcPr anchor="ctr">
                    <a:solidFill>
                      <a:schemeClr val="tx1">
                        <a:lumMod val="60000"/>
                        <a:lumOff val="40000"/>
                      </a:schemeClr>
                    </a:solidFill>
                  </a:tcPr>
                </a:tc>
                <a:tc>
                  <a:txBody>
                    <a:bodyPr/>
                    <a:lstStyle/>
                    <a:p>
                      <a:pPr marL="285750" indent="-285750">
                        <a:buFont typeface="Arial"/>
                        <a:buChar char="•"/>
                      </a:pPr>
                      <a:r>
                        <a:rPr lang="en-US" sz="1200"/>
                        <a:t>Clients must live in the state of Minnesota</a:t>
                      </a:r>
                    </a:p>
                    <a:p>
                      <a:pPr marL="285750" lvl="0" indent="-285750">
                        <a:buFont typeface="Arial"/>
                        <a:buChar char="•"/>
                      </a:pPr>
                      <a:r>
                        <a:rPr lang="en-US" sz="1200"/>
                        <a:t>Funds must reach prioritized populations</a:t>
                      </a:r>
                    </a:p>
                  </a:txBody>
                  <a:tcPr anchor="ctr">
                    <a:solidFill>
                      <a:schemeClr val="tx1">
                        <a:lumMod val="60000"/>
                        <a:lumOff val="40000"/>
                      </a:schemeClr>
                    </a:solidFill>
                  </a:tcPr>
                </a:tc>
                <a:extLst>
                  <a:ext uri="{0D108BD9-81ED-4DB2-BD59-A6C34878D82A}">
                    <a16:rowId xmlns:a16="http://schemas.microsoft.com/office/drawing/2014/main" val="3207703085"/>
                  </a:ext>
                </a:extLst>
              </a:tr>
            </a:tbl>
          </a:graphicData>
        </a:graphic>
      </p:graphicFrame>
    </p:spTree>
    <p:extLst>
      <p:ext uri="{BB962C8B-B14F-4D97-AF65-F5344CB8AC3E}">
        <p14:creationId xmlns:p14="http://schemas.microsoft.com/office/powerpoint/2010/main" val="664468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865412" y="405766"/>
            <a:ext cx="5817230" cy="5791834"/>
          </a:xfrm>
        </p:spPr>
        <p:txBody>
          <a:bodyPr>
            <a:normAutofit fontScale="92500"/>
          </a:bodyPr>
          <a:lstStyle/>
          <a:p>
            <a:r>
              <a:rPr lang="en-US" b="1" dirty="0">
                <a:latin typeface="Segoe UI"/>
                <a:cs typeface="Segoe UI"/>
              </a:rPr>
              <a:t>Navigating your Contract Requirements</a:t>
            </a:r>
          </a:p>
          <a:p>
            <a:pPr marL="285750" indent="-285750">
              <a:buChar char="•"/>
            </a:pPr>
            <a:r>
              <a:rPr lang="en-US" sz="1400" dirty="0">
                <a:latin typeface="Segoe UI"/>
                <a:cs typeface="Segoe UI"/>
              </a:rPr>
              <a:t>Expectations and detailed guidance for individual service performance measures are available in the </a:t>
            </a:r>
            <a:r>
              <a:rPr lang="en-US" sz="1400" dirty="0">
                <a:solidFill>
                  <a:srgbClr val="00AEEF"/>
                </a:solidFill>
                <a:latin typeface="Segoe UI"/>
                <a:cs typeface="Segoe UI"/>
                <a:hlinkClick r:id="rId2"/>
              </a:rPr>
              <a:t>Ryan White Contract Guide</a:t>
            </a:r>
            <a:r>
              <a:rPr lang="en-US" sz="1400" dirty="0">
                <a:latin typeface="Segoe UI"/>
                <a:cs typeface="Segoe UI"/>
              </a:rPr>
              <a:t>. </a:t>
            </a:r>
          </a:p>
          <a:p>
            <a:pPr marL="285750" indent="-285750">
              <a:lnSpc>
                <a:spcPct val="90000"/>
              </a:lnSpc>
              <a:spcBef>
                <a:spcPts val="1000"/>
              </a:spcBef>
              <a:spcAft>
                <a:spcPts val="1200"/>
              </a:spcAft>
              <a:buFont typeface="Arial,Sans-Serif"/>
              <a:buChar char="•"/>
            </a:pPr>
            <a:r>
              <a:rPr lang="en-US" sz="1400" dirty="0">
                <a:latin typeface="Segoe UI"/>
                <a:cs typeface="Segoe UI"/>
              </a:rPr>
              <a:t>Providers must:</a:t>
            </a:r>
          </a:p>
          <a:p>
            <a:pPr lvl="1">
              <a:lnSpc>
                <a:spcPct val="90000"/>
              </a:lnSpc>
              <a:buFont typeface="Courier New" panose="02070309020205020404" pitchFamily="49" charset="0"/>
              <a:buChar char="o"/>
            </a:pPr>
            <a:r>
              <a:rPr lang="en-US" sz="1400" dirty="0">
                <a:latin typeface="Segoe UI"/>
                <a:cs typeface="Segoe UI"/>
              </a:rPr>
              <a:t>Have a process for ensuring compliance with </a:t>
            </a:r>
            <a:r>
              <a:rPr lang="en-US" sz="1400" dirty="0">
                <a:solidFill>
                  <a:srgbClr val="00AEEF"/>
                </a:solidFill>
                <a:latin typeface="Segoe UI"/>
                <a:cs typeface="Segoe UI"/>
                <a:hlinkClick r:id="rId3"/>
              </a:rPr>
              <a:t>universal and specific services standards</a:t>
            </a:r>
            <a:endParaRPr lang="en-US" sz="1400" dirty="0">
              <a:latin typeface="Segoe UI"/>
              <a:cs typeface="Segoe UI"/>
            </a:endParaRPr>
          </a:p>
          <a:p>
            <a:pPr lvl="1">
              <a:lnSpc>
                <a:spcPct val="90000"/>
              </a:lnSpc>
              <a:buFont typeface="Courier New" panose="02070309020205020404" pitchFamily="49" charset="0"/>
              <a:buChar char="o"/>
            </a:pPr>
            <a:r>
              <a:rPr lang="en-US" sz="1400" dirty="0">
                <a:latin typeface="Segoe UI"/>
                <a:cs typeface="Segoe UI"/>
              </a:rPr>
              <a:t>Have a system for assessing and improving Ryan White funded services</a:t>
            </a:r>
          </a:p>
          <a:p>
            <a:pPr lvl="1">
              <a:lnSpc>
                <a:spcPct val="90000"/>
              </a:lnSpc>
              <a:buFont typeface="Courier New" panose="02070309020205020404" pitchFamily="49" charset="0"/>
              <a:buChar char="o"/>
            </a:pPr>
            <a:r>
              <a:rPr lang="en-US" sz="1400" dirty="0">
                <a:latin typeface="Segoe UI"/>
                <a:cs typeface="Segoe UI"/>
              </a:rPr>
              <a:t>Have a quality management program</a:t>
            </a:r>
          </a:p>
          <a:p>
            <a:pPr lvl="1">
              <a:lnSpc>
                <a:spcPct val="90000"/>
              </a:lnSpc>
              <a:buFont typeface="Courier New" panose="02070309020205020404" pitchFamily="49" charset="0"/>
              <a:buChar char="o"/>
            </a:pPr>
            <a:r>
              <a:rPr lang="en-US" sz="1400" dirty="0">
                <a:latin typeface="Segoe UI"/>
                <a:cs typeface="Segoe UI"/>
              </a:rPr>
              <a:t>Have a documented process for obtaining consumer input on Ryan White services, and</a:t>
            </a:r>
          </a:p>
          <a:p>
            <a:pPr lvl="1">
              <a:lnSpc>
                <a:spcPct val="90000"/>
              </a:lnSpc>
              <a:buFont typeface="Courier New" panose="02070309020205020404" pitchFamily="49" charset="0"/>
              <a:buChar char="o"/>
            </a:pPr>
            <a:r>
              <a:rPr lang="en-US" sz="1400" dirty="0">
                <a:latin typeface="Segoe UI"/>
                <a:cs typeface="Segoe UI"/>
              </a:rPr>
              <a:t>Ensure health outcomes for consumers are continuously improving and disparities in health outcomes are continuously decreasing.</a:t>
            </a:r>
          </a:p>
          <a:p>
            <a:pPr marL="285750" indent="-285750">
              <a:buFont typeface="Arial"/>
              <a:buChar char="•"/>
            </a:pPr>
            <a:r>
              <a:rPr lang="en-US" sz="1400" dirty="0">
                <a:latin typeface="Segoe UI"/>
                <a:cs typeface="Segoe UI"/>
              </a:rPr>
              <a:t>Providers are responsible to aide clients/consumers in Eligibility Applications and Renewals to ensure continued access to Ryan White funded services. When providing Ryan White services, providers are responsible to verify clients' eligibility via the At-A-Glance Screen.</a:t>
            </a:r>
          </a:p>
        </p:txBody>
      </p:sp>
      <p:pic>
        <p:nvPicPr>
          <p:cNvPr id="6" name="Content Placeholder 5" descr="Senior couple looking at map"/>
          <p:cNvPicPr>
            <a:picLocks noGrp="1" noChangeAspect="1"/>
          </p:cNvPicPr>
          <p:nvPr>
            <p:ph sz="quarter" idx="16"/>
          </p:nvPr>
        </p:nvPicPr>
        <p:blipFill rotWithShape="1">
          <a:blip r:embed="rId4"/>
          <a:srcRect l="8341" t="674" r="41614" b="-674"/>
          <a:stretch/>
        </p:blipFill>
        <p:spPr>
          <a:xfrm>
            <a:off x="7025481" y="-19050"/>
            <a:ext cx="5181727" cy="6896107"/>
          </a:xfrm>
        </p:spPr>
      </p:pic>
      <p:sp>
        <p:nvSpPr>
          <p:cNvPr id="4" name="Footer Placeholder 3"/>
          <p:cNvSpPr>
            <a:spLocks noGrp="1"/>
          </p:cNvSpPr>
          <p:nvPr>
            <p:ph type="ftr" sz="quarter" idx="3"/>
          </p:nvPr>
        </p:nvSpPr>
        <p:spPr/>
        <p:txBody>
          <a:bodyPr/>
          <a:lstStyle/>
          <a:p>
            <a:r>
              <a:rPr lang="en-US" sz="1200">
                <a:solidFill>
                  <a:srgbClr val="8A91A0"/>
                </a:solidFill>
                <a:latin typeface="Segoe UI"/>
                <a:ea typeface="Segoe UI" panose="020B0502040204020203" pitchFamily="34" charset="0"/>
                <a:cs typeface="Segoe UI"/>
              </a:rPr>
              <a:t>Hennepin County Ryan White Program </a:t>
            </a:r>
            <a:endParaRPr lang="en-US" sz="1200">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rgbClr val="8A91A0"/>
                </a:solidFill>
                <a:latin typeface="Segoe UI"/>
                <a:cs typeface="Segoe UI"/>
              </a:rPr>
              <a:t>Subrecipient onboarding – Contracts &amp; Invoices</a:t>
            </a:r>
            <a:endParaRPr lang="en-US" sz="1200">
              <a:solidFill>
                <a:srgbClr val="8A91A0"/>
              </a:solidFill>
            </a:endParaRPr>
          </a:p>
        </p:txBody>
      </p:sp>
    </p:spTree>
    <p:extLst>
      <p:ext uri="{BB962C8B-B14F-4D97-AF65-F5344CB8AC3E}">
        <p14:creationId xmlns:p14="http://schemas.microsoft.com/office/powerpoint/2010/main" val="2070922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8BBB4-FBBF-5A51-FDEB-75E3236F809C}"/>
              </a:ext>
            </a:extLst>
          </p:cNvPr>
          <p:cNvSpPr>
            <a:spLocks noGrp="1"/>
          </p:cNvSpPr>
          <p:nvPr>
            <p:ph type="title"/>
          </p:nvPr>
        </p:nvSpPr>
        <p:spPr/>
        <p:txBody>
          <a:bodyPr/>
          <a:lstStyle/>
          <a:p>
            <a:r>
              <a:rPr lang="en-US"/>
              <a:t>Contract Adjustments</a:t>
            </a:r>
          </a:p>
        </p:txBody>
      </p:sp>
      <p:sp>
        <p:nvSpPr>
          <p:cNvPr id="3" name="Content Placeholder 2">
            <a:extLst>
              <a:ext uri="{FF2B5EF4-FFF2-40B4-BE49-F238E27FC236}">
                <a16:creationId xmlns:a16="http://schemas.microsoft.com/office/drawing/2014/main" id="{ACAC1C0D-F953-F63C-3619-7F2C5C97A1BD}"/>
              </a:ext>
            </a:extLst>
          </p:cNvPr>
          <p:cNvSpPr>
            <a:spLocks noGrp="1"/>
          </p:cNvSpPr>
          <p:nvPr>
            <p:ph sz="quarter" idx="11"/>
          </p:nvPr>
        </p:nvSpPr>
        <p:spPr>
          <a:xfrm>
            <a:off x="838200" y="1375209"/>
            <a:ext cx="10515600" cy="4866418"/>
          </a:xfrm>
        </p:spPr>
        <p:txBody>
          <a:bodyPr vert="horz" lIns="91440" tIns="45720" rIns="91440" bIns="45720" rtlCol="0" anchor="t">
            <a:normAutofit/>
          </a:bodyPr>
          <a:lstStyle/>
          <a:p>
            <a:pPr>
              <a:spcAft>
                <a:spcPts val="0"/>
              </a:spcAft>
              <a:buFont typeface="Arial" panose="020B0604020202020204" pitchFamily="34" charset="0"/>
              <a:buChar char="•"/>
            </a:pPr>
            <a:r>
              <a:rPr lang="en-US" sz="1400" dirty="0">
                <a:latin typeface="Segoe UI"/>
                <a:ea typeface="+mn-ea"/>
                <a:cs typeface="Segoe UI"/>
              </a:rPr>
              <a:t>For most subrecipients, the original version of the Subrecipient Provider Contract is the first complete contract in the current 4-5 year funding cycle with all terms and details outlined. This is the best reference for understanding the details of the agreement.</a:t>
            </a:r>
            <a:endParaRPr lang="en-US" sz="1400" dirty="0">
              <a:ea typeface="+mn-ea"/>
            </a:endParaRPr>
          </a:p>
          <a:p>
            <a:pPr>
              <a:spcAft>
                <a:spcPts val="0"/>
              </a:spcAft>
              <a:buFont typeface="Arial" panose="020B0604020202020204" pitchFamily="34" charset="0"/>
              <a:buChar char="•"/>
            </a:pPr>
            <a:r>
              <a:rPr lang="en-US" sz="1400" dirty="0">
                <a:latin typeface="Segoe UI"/>
                <a:ea typeface="+mn-ea"/>
                <a:cs typeface="Segoe UI"/>
              </a:rPr>
              <a:t>Each fiscal year and each adjustment to the contract will prompt a Contract Adjustment. These adjustments are the best reference for the terms of the current funding and deliverables. </a:t>
            </a:r>
          </a:p>
          <a:p>
            <a:pPr>
              <a:spcAft>
                <a:spcPts val="0"/>
              </a:spcAft>
              <a:buFont typeface="Arial" panose="020B0604020202020204" pitchFamily="34" charset="0"/>
              <a:buChar char="•"/>
            </a:pPr>
            <a:r>
              <a:rPr lang="en-US" sz="1400" dirty="0">
                <a:latin typeface="Segoe UI"/>
                <a:ea typeface="+mn-ea"/>
                <a:cs typeface="Segoe UI"/>
              </a:rPr>
              <a:t>Any time an update is made to the Contract, the providers' Program Officer will be in contact to discuss the terms of the adjustment. </a:t>
            </a:r>
          </a:p>
          <a:p>
            <a:pPr>
              <a:spcAft>
                <a:spcPts val="0"/>
              </a:spcAft>
              <a:buFont typeface="Arial" panose="020B0604020202020204" pitchFamily="34" charset="0"/>
              <a:buChar char="•"/>
            </a:pPr>
            <a:r>
              <a:rPr lang="en-US" sz="1400" dirty="0">
                <a:latin typeface="Segoe UI"/>
                <a:ea typeface="+mn-ea"/>
                <a:cs typeface="Segoe UI"/>
              </a:rPr>
              <a:t>Provider staff may contact their Program Officer to discuss needed changes to contract budgets. Line-Item Budget Change Requests should follow the below process:</a:t>
            </a:r>
          </a:p>
          <a:p>
            <a:pPr lvl="1">
              <a:spcAft>
                <a:spcPts val="0"/>
              </a:spcAft>
              <a:buFont typeface="Courier New" panose="020B0604020202020204" pitchFamily="34" charset="0"/>
              <a:buChar char="o"/>
            </a:pPr>
            <a:r>
              <a:rPr lang="en-US" sz="1400" dirty="0">
                <a:latin typeface="Segoe UI"/>
                <a:ea typeface="+mn-ea"/>
                <a:cs typeface="Segoe UI"/>
              </a:rPr>
              <a:t>PROVIDER reviews federal government requirements, including programmatic and fiscal monitoring standards and policy clarification notices (PCNs) to ensure intended budget change is allowable. </a:t>
            </a:r>
          </a:p>
          <a:p>
            <a:pPr lvl="1">
              <a:spcAft>
                <a:spcPts val="0"/>
              </a:spcAft>
              <a:buFont typeface="Courier New" panose="020B0604020202020204" pitchFamily="34" charset="0"/>
              <a:buChar char="o"/>
            </a:pPr>
            <a:r>
              <a:rPr lang="en-US" sz="1400" dirty="0">
                <a:latin typeface="Segoe UI"/>
                <a:ea typeface="+mn-ea"/>
                <a:cs typeface="Segoe UI"/>
              </a:rPr>
              <a:t>HENNEPIN COUNTY decision will align with posted standards and policies.</a:t>
            </a:r>
          </a:p>
          <a:p>
            <a:pPr lvl="1">
              <a:spcAft>
                <a:spcPts val="0"/>
              </a:spcAft>
              <a:buFont typeface="Courier New" panose="020B0604020202020204" pitchFamily="34" charset="0"/>
              <a:buChar char="o"/>
            </a:pPr>
            <a:r>
              <a:rPr lang="en-US" sz="1400" dirty="0">
                <a:latin typeface="Segoe UI"/>
                <a:ea typeface="+mn-ea"/>
                <a:cs typeface="Segoe UI"/>
              </a:rPr>
              <a:t>If PROVIDER finds the decision is contrary to posted policies, PROVIDER may submit a written request to reconsider and must include reference to policy in the request.</a:t>
            </a:r>
          </a:p>
          <a:p>
            <a:pPr lvl="1">
              <a:spcAft>
                <a:spcPts val="0"/>
              </a:spcAft>
              <a:buFont typeface="Courier New" panose="020B0604020202020204" pitchFamily="34" charset="0"/>
              <a:buChar char="o"/>
            </a:pPr>
            <a:r>
              <a:rPr lang="en-US" sz="1400" dirty="0">
                <a:latin typeface="Segoe UI"/>
                <a:ea typeface="+mn-ea"/>
                <a:cs typeface="Segoe UI"/>
              </a:rPr>
              <a:t>PROVIDER must request budget modification no later than the 15th of the month </a:t>
            </a:r>
            <a:r>
              <a:rPr lang="en-US" sz="1400" i="1" dirty="0">
                <a:latin typeface="Segoe UI"/>
                <a:ea typeface="+mn-ea"/>
                <a:cs typeface="Segoe UI"/>
              </a:rPr>
              <a:t>two months prior</a:t>
            </a:r>
            <a:r>
              <a:rPr lang="en-US" sz="1400" dirty="0">
                <a:latin typeface="Segoe UI"/>
                <a:ea typeface="+mn-ea"/>
                <a:cs typeface="Segoe UI"/>
              </a:rPr>
              <a:t> to the end of the fiscal year. Requests submitted after the deadline will not be considered or approved.</a:t>
            </a:r>
            <a:endParaRPr lang="en-US" dirty="0">
              <a:ea typeface="+mn-ea"/>
            </a:endParaRPr>
          </a:p>
          <a:p>
            <a:pPr>
              <a:spcAft>
                <a:spcPts val="0"/>
              </a:spcAft>
              <a:buFont typeface="Arial" panose="020B0604020202020204" pitchFamily="34" charset="0"/>
              <a:buChar char="•"/>
            </a:pPr>
            <a:r>
              <a:rPr lang="en-US" sz="1400" dirty="0">
                <a:latin typeface="Segoe UI"/>
                <a:cs typeface="Segoe UI"/>
              </a:rPr>
              <a:t>Funding adjustments may need approval by both the HC RWHAP and the Planning Council so requests should be made as soon as possible. </a:t>
            </a:r>
          </a:p>
          <a:p>
            <a:pPr>
              <a:spcAft>
                <a:spcPts val="0"/>
              </a:spcAft>
              <a:buFont typeface="Arial" panose="020B0604020202020204" pitchFamily="34" charset="0"/>
              <a:buChar char="•"/>
            </a:pPr>
            <a:r>
              <a:rPr lang="en-US" sz="1400" dirty="0">
                <a:latin typeface="Segoe UI"/>
                <a:cs typeface="Segoe UI"/>
              </a:rPr>
              <a:t>Spending must be consistent with how funds/budgets are outlined in the budget within the contract. </a:t>
            </a:r>
            <a:endParaRPr lang="en-US" sz="1400" dirty="0"/>
          </a:p>
        </p:txBody>
      </p:sp>
      <p:sp>
        <p:nvSpPr>
          <p:cNvPr id="4" name="Footer Placeholder 3">
            <a:extLst>
              <a:ext uri="{FF2B5EF4-FFF2-40B4-BE49-F238E27FC236}">
                <a16:creationId xmlns:a16="http://schemas.microsoft.com/office/drawing/2014/main" id="{D4889A0E-534D-1C74-8015-B19FFF22E936}"/>
              </a:ext>
            </a:extLst>
          </p:cNvPr>
          <p:cNvSpPr>
            <a:spLocks noGrp="1"/>
          </p:cNvSpPr>
          <p:nvPr>
            <p:ph type="ftr" sz="quarter" idx="3"/>
          </p:nvPr>
        </p:nvSpPr>
        <p:spPr/>
        <p:txBody>
          <a:bodyPr/>
          <a:lstStyle/>
          <a:p>
            <a:r>
              <a:rPr lang="en-US" sz="1200">
                <a:solidFill>
                  <a:srgbClr val="8A91A0"/>
                </a:solidFill>
                <a:latin typeface="Segoe UI"/>
                <a:ea typeface="Segoe UI" panose="020B0502040204020203" pitchFamily="34" charset="0"/>
                <a:cs typeface="Segoe UI"/>
              </a:rPr>
              <a:t>Hennepin County Ryan White Program </a:t>
            </a:r>
            <a:endParaRPr lang="en-US" sz="1200">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rgbClr val="8A91A0"/>
                </a:solidFill>
                <a:latin typeface="Segoe UI"/>
                <a:cs typeface="Segoe UI"/>
              </a:rPr>
              <a:t>Subrecipient onboarding – Contracts &amp; Invoices</a:t>
            </a:r>
            <a:endParaRPr lang="en-US" sz="1200">
              <a:solidFill>
                <a:srgbClr val="8A91A0"/>
              </a:solidFill>
            </a:endParaRPr>
          </a:p>
        </p:txBody>
      </p:sp>
    </p:spTree>
    <p:extLst>
      <p:ext uri="{BB962C8B-B14F-4D97-AF65-F5344CB8AC3E}">
        <p14:creationId xmlns:p14="http://schemas.microsoft.com/office/powerpoint/2010/main" val="4285579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A9AC20-1D1A-3DFE-16C2-44A544205DD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latin typeface="Segoe UI Light"/>
                <a:ea typeface="+mj-ea"/>
                <a:cs typeface="Segoe UI Light"/>
              </a:rPr>
              <a:t>Centralized Eligibility</a:t>
            </a:r>
          </a:p>
        </p:txBody>
      </p:sp>
      <p:sp>
        <p:nvSpPr>
          <p:cNvPr id="8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ED090E1-1C35-4415-E969-17F4FF74E212}"/>
              </a:ext>
            </a:extLst>
          </p:cNvPr>
          <p:cNvSpPr>
            <a:spLocks noGrp="1"/>
          </p:cNvSpPr>
          <p:nvPr>
            <p:ph sz="quarter" idx="13"/>
          </p:nvPr>
        </p:nvSpPr>
        <p:spPr>
          <a:xfrm>
            <a:off x="599764" y="2807353"/>
            <a:ext cx="4243589" cy="3848576"/>
          </a:xfrm>
        </p:spPr>
        <p:txBody>
          <a:bodyPr vert="horz" lIns="91440" tIns="45720" rIns="91440" bIns="45720" rtlCol="0">
            <a:normAutofit lnSpcReduction="10000"/>
          </a:bodyPr>
          <a:lstStyle/>
          <a:p>
            <a:pPr>
              <a:lnSpc>
                <a:spcPct val="90000"/>
              </a:lnSpc>
              <a:buFont typeface="Arial" panose="020B0604020202020204" pitchFamily="34" charset="0"/>
              <a:buChar char="•"/>
            </a:pPr>
            <a:r>
              <a:rPr lang="en-US" sz="1400">
                <a:ea typeface="+mn-ea"/>
              </a:rPr>
              <a:t>The Ryan White Program in Minnesota uses a Centralized Eligibility system. </a:t>
            </a:r>
          </a:p>
          <a:p>
            <a:pPr>
              <a:lnSpc>
                <a:spcPct val="90000"/>
              </a:lnSpc>
              <a:buFont typeface="Arial" panose="020B0604020202020204" pitchFamily="34" charset="0"/>
              <a:buChar char="•"/>
            </a:pPr>
            <a:r>
              <a:rPr lang="en-US" sz="1400">
                <a:ea typeface="+mn-ea"/>
              </a:rPr>
              <a:t>All service providers must have and follow a documented policy for verifying clients’ Ryan White eligibility via the At A Glance Screen before logging services. </a:t>
            </a:r>
          </a:p>
          <a:p>
            <a:pPr>
              <a:lnSpc>
                <a:spcPct val="90000"/>
              </a:lnSpc>
              <a:buFont typeface="Arial" panose="020B0604020202020204" pitchFamily="34" charset="0"/>
              <a:buChar char="•"/>
            </a:pPr>
            <a:r>
              <a:rPr lang="en-US" sz="1400">
                <a:ea typeface="+mn-ea"/>
              </a:rPr>
              <a:t>For new or renewing clients, providers are to support clients in submitting eligibility applications and renewals. </a:t>
            </a:r>
          </a:p>
          <a:p>
            <a:pPr>
              <a:lnSpc>
                <a:spcPct val="90000"/>
              </a:lnSpc>
              <a:buFont typeface="Arial" panose="020B0604020202020204" pitchFamily="34" charset="0"/>
              <a:buChar char="•"/>
            </a:pPr>
            <a:r>
              <a:rPr lang="en-US" sz="1400">
                <a:ea typeface="+mn-ea"/>
              </a:rPr>
              <a:t>Applications can be submitted online via the </a:t>
            </a:r>
            <a:r>
              <a:rPr lang="en-US" sz="1400">
                <a:ea typeface="+mn-ea"/>
                <a:hlinkClick r:id="rId3"/>
              </a:rPr>
              <a:t>DHS-3539-ENG form</a:t>
            </a:r>
            <a:r>
              <a:rPr lang="en-US" sz="1400">
                <a:ea typeface="+mn-ea"/>
              </a:rPr>
              <a:t> for DHS review.</a:t>
            </a:r>
          </a:p>
          <a:p>
            <a:pPr>
              <a:lnSpc>
                <a:spcPct val="90000"/>
              </a:lnSpc>
              <a:buFont typeface="Arial" panose="020B0604020202020204" pitchFamily="34" charset="0"/>
              <a:buChar char="•"/>
            </a:pPr>
            <a:r>
              <a:rPr lang="en-US" sz="1400">
                <a:ea typeface="+mn-ea"/>
              </a:rPr>
              <a:t>Resources and guidance may be found on the </a:t>
            </a:r>
            <a:r>
              <a:rPr lang="en-US" sz="1400">
                <a:ea typeface="+mn-ea"/>
                <a:hlinkClick r:id="rId4"/>
              </a:rPr>
              <a:t>DHS Apply for HIV Programs and Services webpage</a:t>
            </a:r>
            <a:r>
              <a:rPr lang="en-US" sz="1400">
                <a:ea typeface="+mn-ea"/>
              </a:rPr>
              <a:t>. </a:t>
            </a:r>
          </a:p>
        </p:txBody>
      </p:sp>
      <p:pic>
        <p:nvPicPr>
          <p:cNvPr id="81" name="Picture 80" descr="Close-up of woman's hands typing and using a trackpad on a laptop with mug">
            <a:extLst>
              <a:ext uri="{FF2B5EF4-FFF2-40B4-BE49-F238E27FC236}">
                <a16:creationId xmlns:a16="http://schemas.microsoft.com/office/drawing/2014/main" id="{F53540A4-17D8-EE79-8F50-15610F88846D}"/>
              </a:ext>
            </a:extLst>
          </p:cNvPr>
          <p:cNvPicPr>
            <a:picLocks noChangeAspect="1"/>
          </p:cNvPicPr>
          <p:nvPr/>
        </p:nvPicPr>
        <p:blipFill rotWithShape="1">
          <a:blip r:embed="rId5"/>
          <a:srcRect l="23627" r="36251" b="-1"/>
          <a:stretch/>
        </p:blipFill>
        <p:spPr>
          <a:xfrm>
            <a:off x="5310177"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49052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51239F-7A0D-016B-A222-B2614B31C5DB}"/>
              </a:ext>
            </a:extLst>
          </p:cNvPr>
          <p:cNvSpPr>
            <a:spLocks noGrp="1"/>
          </p:cNvSpPr>
          <p:nvPr>
            <p:ph sz="quarter" idx="13"/>
          </p:nvPr>
        </p:nvSpPr>
        <p:spPr>
          <a:xfrm>
            <a:off x="838199" y="1977483"/>
            <a:ext cx="6042240" cy="4262083"/>
          </a:xfrm>
        </p:spPr>
        <p:txBody>
          <a:bodyPr vert="horz" lIns="91440" tIns="45720" rIns="91440" bIns="45720" rtlCol="0" anchor="t">
            <a:normAutofit/>
          </a:bodyPr>
          <a:lstStyle/>
          <a:p>
            <a:pPr>
              <a:lnSpc>
                <a:spcPct val="90000"/>
              </a:lnSpc>
              <a:buFont typeface="Arial,Sans-Serif"/>
            </a:pPr>
            <a:r>
              <a:rPr lang="en-US" sz="1500">
                <a:latin typeface="Segoe UI"/>
                <a:cs typeface="Segoe UI"/>
              </a:rPr>
              <a:t>MN CAREWare is an electronic health and social support services information system for the Ryan White HIV/AIDS Program. Ryan White funded providers are required to enter units of services in CAREWare as outlined in the </a:t>
            </a:r>
            <a:r>
              <a:rPr lang="en-US" sz="1500" u="sng">
                <a:latin typeface="Segoe UI"/>
                <a:cs typeface="Segoe UI"/>
              </a:rPr>
              <a:t>Program Guidance</a:t>
            </a:r>
            <a:r>
              <a:rPr lang="en-US" sz="1500">
                <a:latin typeface="Segoe UI"/>
                <a:cs typeface="Segoe UI"/>
              </a:rPr>
              <a:t> section of the Subrecipient Provider Contract.</a:t>
            </a:r>
          </a:p>
          <a:p>
            <a:pPr>
              <a:lnSpc>
                <a:spcPct val="90000"/>
              </a:lnSpc>
              <a:buFont typeface="Arial,Sans-Serif"/>
            </a:pPr>
            <a:r>
              <a:rPr lang="en-US" sz="1500">
                <a:latin typeface="Segoe UI"/>
                <a:cs typeface="Segoe UI"/>
              </a:rPr>
              <a:t>Providers must comply with CAREWare data entry requirements and deadlines to be eligible for continued Ryan White funding.</a:t>
            </a:r>
          </a:p>
          <a:p>
            <a:pPr>
              <a:lnSpc>
                <a:spcPct val="90000"/>
              </a:lnSpc>
              <a:buFont typeface="Arial,Sans-Serif"/>
            </a:pPr>
            <a:r>
              <a:rPr lang="en-US" sz="1500">
                <a:latin typeface="Segoe UI"/>
                <a:cs typeface="Segoe UI"/>
              </a:rPr>
              <a:t>The CAREWare administration team is housed at the Minnesota Department of Health and can be contacted at</a:t>
            </a:r>
            <a:r>
              <a:rPr lang="en-US" sz="1500">
                <a:solidFill>
                  <a:srgbClr val="113C66"/>
                </a:solidFill>
                <a:latin typeface="Segoe UI"/>
                <a:cs typeface="Segoe UI"/>
              </a:rPr>
              <a:t> </a:t>
            </a:r>
            <a:r>
              <a:rPr lang="en-US" sz="1500">
                <a:solidFill>
                  <a:srgbClr val="113C66"/>
                </a:solidFill>
                <a:latin typeface="Segoe UI"/>
                <a:cs typeface="Segoe UI"/>
                <a:hlinkClick r:id="rId2"/>
              </a:rPr>
              <a:t>health.cwpems@state.mn.us</a:t>
            </a:r>
            <a:r>
              <a:rPr lang="en-US" sz="1500">
                <a:solidFill>
                  <a:srgbClr val="113C66"/>
                </a:solidFill>
                <a:latin typeface="Segoe UI"/>
                <a:cs typeface="Segoe UI"/>
              </a:rPr>
              <a:t>. </a:t>
            </a:r>
            <a:endParaRPr lang="en-US"/>
          </a:p>
          <a:p>
            <a:pPr>
              <a:lnSpc>
                <a:spcPct val="90000"/>
              </a:lnSpc>
              <a:buFont typeface="Arial,Sans-Serif"/>
            </a:pPr>
            <a:r>
              <a:rPr lang="en-US" sz="1500">
                <a:latin typeface="Segoe UI"/>
                <a:cs typeface="Segoe UI"/>
              </a:rPr>
              <a:t>Resources, links, and forms related to Minnesota CAREWare can be found on the </a:t>
            </a:r>
            <a:r>
              <a:rPr lang="en-US" sz="1500">
                <a:solidFill>
                  <a:srgbClr val="113C66"/>
                </a:solidFill>
                <a:latin typeface="Segoe UI"/>
                <a:cs typeface="Segoe UI"/>
                <a:hlinkClick r:id="rId3"/>
              </a:rPr>
              <a:t>Minnesota CAREWare Website</a:t>
            </a:r>
            <a:r>
              <a:rPr lang="en-US" sz="1500">
                <a:solidFill>
                  <a:srgbClr val="113C66"/>
                </a:solidFill>
                <a:latin typeface="Segoe UI"/>
                <a:cs typeface="Segoe UI"/>
              </a:rPr>
              <a:t>.</a:t>
            </a:r>
            <a:endParaRPr lang="en-US">
              <a:latin typeface="Segoe UI"/>
              <a:cs typeface="Segoe UI"/>
            </a:endParaRPr>
          </a:p>
        </p:txBody>
      </p:sp>
      <p:pic>
        <p:nvPicPr>
          <p:cNvPr id="6" name="Picture Placeholder 5" descr="Programmer female outline">
            <a:extLst>
              <a:ext uri="{FF2B5EF4-FFF2-40B4-BE49-F238E27FC236}">
                <a16:creationId xmlns:a16="http://schemas.microsoft.com/office/drawing/2014/main" id="{202D1AB9-DD23-F602-53B4-45A6A0E39298}"/>
              </a:ext>
            </a:extLst>
          </p:cNvPr>
          <p:cNvPicPr>
            <a:picLocks noGrp="1" noChangeAspect="1"/>
          </p:cNvPicPr>
          <p:nvPr>
            <p:ph type="pic" sz="quarter" idx="14"/>
          </p:nvPr>
        </p:nvPicPr>
        <p:blipFill>
          <a:blip r:embed="rId4">
            <a:extLst>
              <a:ext uri="{96DAC541-7B7A-43D3-8B79-37D633B846F1}">
                <asvg:svgBlip xmlns:asvg="http://schemas.microsoft.com/office/drawing/2016/SVG/main" r:embed="rId5"/>
              </a:ext>
            </a:extLst>
          </a:blip>
          <a:srcRect l="6759" r="6759"/>
          <a:stretch/>
        </p:blipFill>
        <p:spPr>
          <a:xfrm>
            <a:off x="6261100" y="-204439"/>
            <a:ext cx="5930900" cy="6858000"/>
          </a:xfrm>
        </p:spPr>
      </p:pic>
      <p:sp>
        <p:nvSpPr>
          <p:cNvPr id="4" name="Title 3">
            <a:extLst>
              <a:ext uri="{FF2B5EF4-FFF2-40B4-BE49-F238E27FC236}">
                <a16:creationId xmlns:a16="http://schemas.microsoft.com/office/drawing/2014/main" id="{201F9031-9261-9018-E53F-C65C66D1F5EB}"/>
              </a:ext>
            </a:extLst>
          </p:cNvPr>
          <p:cNvSpPr>
            <a:spLocks noGrp="1"/>
          </p:cNvSpPr>
          <p:nvPr>
            <p:ph type="title"/>
          </p:nvPr>
        </p:nvSpPr>
        <p:spPr/>
        <p:txBody>
          <a:bodyPr/>
          <a:lstStyle/>
          <a:p>
            <a:r>
              <a:rPr lang="en-US">
                <a:latin typeface="Segoe UI Light"/>
                <a:cs typeface="Segoe UI Light"/>
              </a:rPr>
              <a:t>Minnesota </a:t>
            </a:r>
            <a:r>
              <a:rPr lang="en-US" err="1">
                <a:latin typeface="Segoe UI Light"/>
                <a:cs typeface="Segoe UI Light"/>
              </a:rPr>
              <a:t>CAREWare</a:t>
            </a:r>
            <a:endParaRPr lang="en-US" err="1"/>
          </a:p>
        </p:txBody>
      </p:sp>
      <p:sp>
        <p:nvSpPr>
          <p:cNvPr id="5" name="Footer Placeholder 4">
            <a:extLst>
              <a:ext uri="{FF2B5EF4-FFF2-40B4-BE49-F238E27FC236}">
                <a16:creationId xmlns:a16="http://schemas.microsoft.com/office/drawing/2014/main" id="{28A9E9C4-86C5-D13A-9FAD-A2503CE5A455}"/>
              </a:ext>
            </a:extLst>
          </p:cNvPr>
          <p:cNvSpPr>
            <a:spLocks noGrp="1"/>
          </p:cNvSpPr>
          <p:nvPr>
            <p:ph type="ftr" sz="quarter" idx="3"/>
          </p:nvPr>
        </p:nvSpPr>
        <p:spPr>
          <a:xfrm>
            <a:off x="838199" y="6288436"/>
            <a:ext cx="3743325" cy="365125"/>
          </a:xfrm>
        </p:spPr>
        <p:txBody>
          <a:bodyPr/>
          <a:lstStyle/>
          <a:p>
            <a:r>
              <a:rPr lang="en-US" sz="1200">
                <a:solidFill>
                  <a:schemeClr val="bg1"/>
                </a:solidFill>
                <a:latin typeface="Segoe UI"/>
                <a:ea typeface="Segoe UI" panose="020B0502040204020203" pitchFamily="34" charset="0"/>
                <a:cs typeface="Segoe UI"/>
              </a:rPr>
              <a:t>Hennepin County Ryan White Program </a:t>
            </a:r>
            <a:endParaRPr lang="en-US" sz="120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chemeClr val="bg1"/>
                </a:solidFill>
                <a:latin typeface="Segoe UI"/>
                <a:cs typeface="Segoe UI"/>
              </a:rPr>
              <a:t>Subrecipient onboarding – Contracts &amp; Invoices</a:t>
            </a:r>
            <a:endParaRPr lang="en-US" sz="1200">
              <a:solidFill>
                <a:schemeClr val="bg1"/>
              </a:solidFill>
            </a:endParaRPr>
          </a:p>
        </p:txBody>
      </p:sp>
    </p:spTree>
    <p:extLst>
      <p:ext uri="{BB962C8B-B14F-4D97-AF65-F5344CB8AC3E}">
        <p14:creationId xmlns:p14="http://schemas.microsoft.com/office/powerpoint/2010/main" val="1046449633"/>
      </p:ext>
    </p:extLst>
  </p:cSld>
  <p:clrMapOvr>
    <a:masterClrMapping/>
  </p:clrMapOvr>
</p:sld>
</file>

<file path=ppt/theme/theme1.xml><?xml version="1.0" encoding="utf-8"?>
<a:theme xmlns:a="http://schemas.openxmlformats.org/drawingml/2006/main" name="Office Theme">
  <a:themeElements>
    <a:clrScheme name="Hennepin County Palette 2016">
      <a:dk1>
        <a:srgbClr val="113C66"/>
      </a:dk1>
      <a:lt1>
        <a:srgbClr val="FAFAFA"/>
      </a:lt1>
      <a:dk2>
        <a:srgbClr val="113C66"/>
      </a:dk2>
      <a:lt2>
        <a:srgbClr val="FAFAFA"/>
      </a:lt2>
      <a:accent1>
        <a:srgbClr val="0058A3"/>
      </a:accent1>
      <a:accent2>
        <a:srgbClr val="44C8F5"/>
      </a:accent2>
      <a:accent3>
        <a:srgbClr val="9FCC3B"/>
      </a:accent3>
      <a:accent4>
        <a:srgbClr val="F7931E"/>
      </a:accent4>
      <a:accent5>
        <a:srgbClr val="EF413C"/>
      </a:accent5>
      <a:accent6>
        <a:srgbClr val="3E1151"/>
      </a:accent6>
      <a:hlink>
        <a:srgbClr val="00AEEF"/>
      </a:hlink>
      <a:folHlink>
        <a:srgbClr val="44C8F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 Template November 2016" id="{7305A6EE-1A77-4FF8-AE84-8B38D37E2C3C}" vid="{69EA2A9D-4C5A-4AE2-A084-1E1C853FD7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3318B64528E94E9FD640B5C1584F4B" ma:contentTypeVersion="17" ma:contentTypeDescription="Create a new document." ma:contentTypeScope="" ma:versionID="68437613ec021efb735cb0c96e3ea333">
  <xsd:schema xmlns:xsd="http://www.w3.org/2001/XMLSchema" xmlns:xs="http://www.w3.org/2001/XMLSchema" xmlns:p="http://schemas.microsoft.com/office/2006/metadata/properties" xmlns:ns2="6eac1f4b-5817-4d0f-bb79-f97d33da94f3" xmlns:ns3="ef370f41-b301-4688-91b0-03752f0e7c9e" xmlns:ns4="66dacab7-a067-4aaf-b88d-e77dc82a1624" targetNamespace="http://schemas.microsoft.com/office/2006/metadata/properties" ma:root="true" ma:fieldsID="c2b36004cc5f2f10bad08aedc3052c8e" ns2:_="" ns3:_="" ns4:_="">
    <xsd:import namespace="6eac1f4b-5817-4d0f-bb79-f97d33da94f3"/>
    <xsd:import namespace="ef370f41-b301-4688-91b0-03752f0e7c9e"/>
    <xsd:import namespace="66dacab7-a067-4aaf-b88d-e77dc82a16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MediaLengthInSeconds" minOccurs="0"/>
                <xsd:element ref="ns2:lcf76f155ced4ddcb4097134ff3c332f" minOccurs="0"/>
                <xsd:element ref="ns4:TaxCatchAll"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ac1f4b-5817-4d0f-bb79-f97d33da94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3ae75ce-4bcd-48ac-ac55-3be0f0d583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370f41-b301-4688-91b0-03752f0e7c9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dacab7-a067-4aaf-b88d-e77dc82a1624"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0355aea7-1a05-43e1-b2eb-5befb1307605}" ma:internalName="TaxCatchAll" ma:showField="CatchAllData" ma:web="ef370f41-b301-4688-91b0-03752f0e7c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6dacab7-a067-4aaf-b88d-e77dc82a1624" xsi:nil="true"/>
    <lcf76f155ced4ddcb4097134ff3c332f xmlns="6eac1f4b-5817-4d0f-bb79-f97d33da94f3">
      <Terms xmlns="http://schemas.microsoft.com/office/infopath/2007/PartnerControls"/>
    </lcf76f155ced4ddcb4097134ff3c332f>
    <SharedWithUsers xmlns="ef370f41-b301-4688-91b0-03752f0e7c9e">
      <UserInfo>
        <DisplayName>Lorena Ochoa</DisplayName>
        <AccountId>15</AccountId>
        <AccountType/>
      </UserInfo>
      <UserInfo>
        <DisplayName>Eriika Etshokin</DisplayName>
        <AccountId>209</AccountId>
        <AccountType/>
      </UserInfo>
      <UserInfo>
        <DisplayName>Jacki Gould</DisplayName>
        <AccountId>94</AccountId>
        <AccountType/>
      </UserInfo>
      <UserInfo>
        <DisplayName>Dawn E Petroskas</DisplayName>
        <AccountId>404</AccountId>
        <AccountType/>
      </UserInfo>
      <UserInfo>
        <DisplayName>Erin Mehta</DisplayName>
        <AccountId>403</AccountId>
        <AccountType/>
      </UserInfo>
    </SharedWithUsers>
  </documentManagement>
</p:properties>
</file>

<file path=customXml/itemProps1.xml><?xml version="1.0" encoding="utf-8"?>
<ds:datastoreItem xmlns:ds="http://schemas.openxmlformats.org/officeDocument/2006/customXml" ds:itemID="{D34E3CF0-6C40-49DE-9514-492701D7BAED}">
  <ds:schemaRefs>
    <ds:schemaRef ds:uri="http://schemas.microsoft.com/sharepoint/v3/contenttype/forms"/>
  </ds:schemaRefs>
</ds:datastoreItem>
</file>

<file path=customXml/itemProps2.xml><?xml version="1.0" encoding="utf-8"?>
<ds:datastoreItem xmlns:ds="http://schemas.openxmlformats.org/officeDocument/2006/customXml" ds:itemID="{7DE81D8E-DBA6-4CA5-8C80-F28425F0FA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ac1f4b-5817-4d0f-bb79-f97d33da94f3"/>
    <ds:schemaRef ds:uri="ef370f41-b301-4688-91b0-03752f0e7c9e"/>
    <ds:schemaRef ds:uri="66dacab7-a067-4aaf-b88d-e77dc82a16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26B8610-BF58-4CC2-830E-ED1BD8CBA338}">
  <ds:schemaRefs>
    <ds:schemaRef ds:uri="66dacab7-a067-4aaf-b88d-e77dc82a1624"/>
    <ds:schemaRef ds:uri="6eac1f4b-5817-4d0f-bb79-f97d33da94f3"/>
    <ds:schemaRef ds:uri="ef370f41-b301-4688-91b0-03752f0e7c9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TotalTime>
  <Words>1620</Words>
  <Application>Microsoft Office PowerPoint</Application>
  <PresentationFormat>Widescreen</PresentationFormat>
  <Paragraphs>139</Paragraphs>
  <Slides>13</Slides>
  <Notes>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Contracts &amp; Invoices</vt:lpstr>
      <vt:lpstr>Hennepin County Ryan White Contract Staff</vt:lpstr>
      <vt:lpstr>Ryan White HIV/AIDS Program Parts A &amp; B</vt:lpstr>
      <vt:lpstr>Funding Sources and How to Use Them</vt:lpstr>
      <vt:lpstr>PowerPoint Presentation</vt:lpstr>
      <vt:lpstr>Contract Adjustments</vt:lpstr>
      <vt:lpstr>Centralized Eligibility</vt:lpstr>
      <vt:lpstr>Minnesota CAREWare</vt:lpstr>
      <vt:lpstr>Effectiveness Measures</vt:lpstr>
      <vt:lpstr>Contract Requirements</vt:lpstr>
      <vt:lpstr>Required Submissions</vt:lpstr>
      <vt:lpstr>Invoicing</vt:lpstr>
    </vt:vector>
  </TitlesOfParts>
  <Manager/>
  <Company>Hennepin County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Eriika Etshokin</dc:creator>
  <cp:keywords/>
  <dc:description/>
  <cp:lastModifiedBy>Eriika Etshokin</cp:lastModifiedBy>
  <cp:revision>22</cp:revision>
  <cp:lastPrinted>2016-11-03T22:49:44Z</cp:lastPrinted>
  <dcterms:created xsi:type="dcterms:W3CDTF">2023-10-11T15:04:44Z</dcterms:created>
  <dcterms:modified xsi:type="dcterms:W3CDTF">2026-03-09T15:07:59Z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0x010100A73318B64528E94E9FD640B5C1584F4B</vt:lpwstr>
  </property>
  <property fmtid="{D5CDD505-2E9C-101B-9397-08002B2CF9AE}" pid="3" name="Hennepin County Content Status">
    <vt:lpwstr/>
  </property>
  <property fmtid="{D5CDD505-2E9C-101B-9397-08002B2CF9AE}" pid="4" name="Ent-Department">
    <vt:lpwstr>368;#Communications|a2f9b082-d70d-4b24-8a2a-cfcc7883a969</vt:lpwstr>
  </property>
  <property fmtid="{D5CDD505-2E9C-101B-9397-08002B2CF9AE}" pid="5" name="Com - Communications">
    <vt:lpwstr>382;#Brand|09a3bbe6-7e26-4256-a32f-395f05f3ad50;#383;#Graphic Design|86fe64f1-b69a-40a1-b8ab-84fcc1930669;#478;#PowerPoint|f14ede72-ac71-4e78-b802-a6703af07abc;#387;#Templates|f6d765a0-12d4-48c2-ae53-a903487aaee3</vt:lpwstr>
  </property>
  <property fmtid="{D5CDD505-2E9C-101B-9397-08002B2CF9AE}" pid="6" name="Com-AllTags">
    <vt:lpwstr>382;#Brand|09a3bbe6-7e26-4256-a32f-395f05f3ad50;#383;# Graphic Design|86fe64f1-b69a-40a1-b8ab-84fcc1930669;#478;# PowerPoint|f14ede72-ac71-4e78-b802-a6703af07abc;#387;# Templates|f6d765a0-12d4-48c2-ae53-a903487aaee3</vt:lpwstr>
  </property>
  <property fmtid="{D5CDD505-2E9C-101B-9397-08002B2CF9AE}" pid="7" name="MediaServiceImageTags">
    <vt:lpwstr/>
  </property>
</Properties>
</file>