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comments/modernComment_125_FBCC89A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4021" r:id="rId5"/>
    <p:sldMasterId id="2147483964" r:id="rId6"/>
    <p:sldMasterId id="2147484003" r:id="rId7"/>
  </p:sldMasterIdLst>
  <p:notesMasterIdLst>
    <p:notesMasterId r:id="rId45"/>
  </p:notesMasterIdLst>
  <p:sldIdLst>
    <p:sldId id="265" r:id="rId8"/>
    <p:sldId id="271" r:id="rId9"/>
    <p:sldId id="313" r:id="rId10"/>
    <p:sldId id="267" r:id="rId11"/>
    <p:sldId id="272" r:id="rId12"/>
    <p:sldId id="275" r:id="rId13"/>
    <p:sldId id="268" r:id="rId14"/>
    <p:sldId id="312" r:id="rId15"/>
    <p:sldId id="311" r:id="rId16"/>
    <p:sldId id="274" r:id="rId17"/>
    <p:sldId id="306" r:id="rId18"/>
    <p:sldId id="309" r:id="rId19"/>
    <p:sldId id="296" r:id="rId20"/>
    <p:sldId id="297" r:id="rId21"/>
    <p:sldId id="298" r:id="rId22"/>
    <p:sldId id="299" r:id="rId23"/>
    <p:sldId id="305" r:id="rId24"/>
    <p:sldId id="310" r:id="rId25"/>
    <p:sldId id="300" r:id="rId26"/>
    <p:sldId id="301" r:id="rId27"/>
    <p:sldId id="302" r:id="rId28"/>
    <p:sldId id="281" r:id="rId29"/>
    <p:sldId id="283" r:id="rId30"/>
    <p:sldId id="282" r:id="rId31"/>
    <p:sldId id="308" r:id="rId32"/>
    <p:sldId id="277" r:id="rId33"/>
    <p:sldId id="276" r:id="rId34"/>
    <p:sldId id="278" r:id="rId35"/>
    <p:sldId id="304" r:id="rId36"/>
    <p:sldId id="289" r:id="rId37"/>
    <p:sldId id="303" r:id="rId38"/>
    <p:sldId id="290" r:id="rId39"/>
    <p:sldId id="292" r:id="rId40"/>
    <p:sldId id="293" r:id="rId41"/>
    <p:sldId id="294" r:id="rId42"/>
    <p:sldId id="279" r:id="rId43"/>
    <p:sldId id="307"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9B618D-04DF-8E36-18DC-3762ABF7304C}" name="Jonathan M Hanft" initials="JH" userId="S::Jonathan.Hanft@hennepin.us::e963d907-7bf8-43fc-9ad2-28e684ce17b2" providerId="AD"/>
  <p188:author id="{086E50A5-1471-B8E6-F1BD-51ED66D25FF7}" name="Carissa N Weisdorf" initials="CW" userId="S::Carissa.Weisdorf@hennepin.us::fb8f6f8e-94ec-41d1-a111-e46ae641b023" providerId="AD"/>
  <p188:author id="{C0094CA8-4304-623F-F491-04902ADC8268}" name="Scott Bilodeau" initials="SB" userId="S::scott.bilodeau@hennepin.us::46d0b148-1129-49ff-aea1-43411fba60a6" providerId="AD"/>
  <p188:author id="{A907D7AA-85E1-9C60-0598-35AB16B6A9C1}" name="Carissa N Weisdorf" initials="CW" userId="S::carissa.weisdorf@hennepin.us::fb8f6f8e-94ec-41d1-a111-e46ae641b02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581F5E-590C-30F5-2F73-169E74E516D6}" v="15" dt="2026-03-18T15:53:59.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Bilodeau" userId="S::scott.bilodeau@hennepin.us::46d0b148-1129-49ff-aea1-43411fba60a6" providerId="AD" clId="Web-{7F1A1F54-AEEB-FA71-8AA4-D08BA74595B7}"/>
    <pc:docChg chg="addSld delSld modSld sldOrd addMainMaster">
      <pc:chgData name="Scott Bilodeau" userId="S::scott.bilodeau@hennepin.us::46d0b148-1129-49ff-aea1-43411fba60a6" providerId="AD" clId="Web-{7F1A1F54-AEEB-FA71-8AA4-D08BA74595B7}" dt="2026-03-10T22:44:25.109" v="2199" actId="20577"/>
      <pc:docMkLst>
        <pc:docMk/>
      </pc:docMkLst>
      <pc:sldChg chg="addSp delSp modSp ord">
        <pc:chgData name="Scott Bilodeau" userId="S::scott.bilodeau@hennepin.us::46d0b148-1129-49ff-aea1-43411fba60a6" providerId="AD" clId="Web-{7F1A1F54-AEEB-FA71-8AA4-D08BA74595B7}" dt="2026-03-10T22:28:28.803" v="1482" actId="20577"/>
        <pc:sldMkLst>
          <pc:docMk/>
          <pc:sldMk cId="797419849" sldId="267"/>
        </pc:sldMkLst>
        <pc:spChg chg="mod">
          <ac:chgData name="Scott Bilodeau" userId="S::scott.bilodeau@hennepin.us::46d0b148-1129-49ff-aea1-43411fba60a6" providerId="AD" clId="Web-{7F1A1F54-AEEB-FA71-8AA4-D08BA74595B7}" dt="2026-03-10T22:28:28.803" v="1482" actId="20577"/>
          <ac:spMkLst>
            <pc:docMk/>
            <pc:sldMk cId="797419849" sldId="267"/>
            <ac:spMk id="3" creationId="{00000000-0000-0000-0000-000000000000}"/>
          </ac:spMkLst>
        </pc:spChg>
      </pc:sldChg>
      <pc:sldChg chg="ord">
        <pc:chgData name="Scott Bilodeau" userId="S::scott.bilodeau@hennepin.us::46d0b148-1129-49ff-aea1-43411fba60a6" providerId="AD" clId="Web-{7F1A1F54-AEEB-FA71-8AA4-D08BA74595B7}" dt="2026-03-10T19:51:15.739" v="70"/>
        <pc:sldMkLst>
          <pc:docMk/>
          <pc:sldMk cId="2070922328" sldId="268"/>
        </pc:sldMkLst>
      </pc:sldChg>
      <pc:sldChg chg="addSp delSp modSp ord">
        <pc:chgData name="Scott Bilodeau" userId="S::scott.bilodeau@hennepin.us::46d0b148-1129-49ff-aea1-43411fba60a6" providerId="AD" clId="Web-{7F1A1F54-AEEB-FA71-8AA4-D08BA74595B7}" dt="2026-03-10T22:26:39.240" v="1466" actId="20577"/>
        <pc:sldMkLst>
          <pc:docMk/>
          <pc:sldMk cId="2379392746" sldId="272"/>
        </pc:sldMkLst>
        <pc:spChg chg="mod">
          <ac:chgData name="Scott Bilodeau" userId="S::scott.bilodeau@hennepin.us::46d0b148-1129-49ff-aea1-43411fba60a6" providerId="AD" clId="Web-{7F1A1F54-AEEB-FA71-8AA4-D08BA74595B7}" dt="2026-03-10T22:21:04.157" v="1381" actId="1076"/>
          <ac:spMkLst>
            <pc:docMk/>
            <pc:sldMk cId="2379392746" sldId="272"/>
            <ac:spMk id="2" creationId="{00000000-0000-0000-0000-000000000000}"/>
          </ac:spMkLst>
        </pc:spChg>
        <pc:spChg chg="mod">
          <ac:chgData name="Scott Bilodeau" userId="S::scott.bilodeau@hennepin.us::46d0b148-1129-49ff-aea1-43411fba60a6" providerId="AD" clId="Web-{7F1A1F54-AEEB-FA71-8AA4-D08BA74595B7}" dt="2026-03-10T22:26:39.240" v="1466" actId="20577"/>
          <ac:spMkLst>
            <pc:docMk/>
            <pc:sldMk cId="2379392746" sldId="272"/>
            <ac:spMk id="3" creationId="{00000000-0000-0000-0000-000000000000}"/>
          </ac:spMkLst>
        </pc:spChg>
        <pc:picChg chg="add mod">
          <ac:chgData name="Scott Bilodeau" userId="S::scott.bilodeau@hennepin.us::46d0b148-1129-49ff-aea1-43411fba60a6" providerId="AD" clId="Web-{7F1A1F54-AEEB-FA71-8AA4-D08BA74595B7}" dt="2026-03-10T22:23:14.050" v="1412" actId="14100"/>
          <ac:picMkLst>
            <pc:docMk/>
            <pc:sldMk cId="2379392746" sldId="272"/>
            <ac:picMk id="6" creationId="{C257FBF6-07A0-D4F5-2027-DEBD0142C823}"/>
          </ac:picMkLst>
        </pc:picChg>
      </pc:sldChg>
      <pc:sldChg chg="ord">
        <pc:chgData name="Scott Bilodeau" userId="S::scott.bilodeau@hennepin.us::46d0b148-1129-49ff-aea1-43411fba60a6" providerId="AD" clId="Web-{7F1A1F54-AEEB-FA71-8AA4-D08BA74595B7}" dt="2026-03-10T19:57:49.664" v="75"/>
        <pc:sldMkLst>
          <pc:docMk/>
          <pc:sldMk cId="3466216216" sldId="274"/>
        </pc:sldMkLst>
      </pc:sldChg>
      <pc:sldChg chg="ord">
        <pc:chgData name="Scott Bilodeau" userId="S::scott.bilodeau@hennepin.us::46d0b148-1129-49ff-aea1-43411fba60a6" providerId="AD" clId="Web-{7F1A1F54-AEEB-FA71-8AA4-D08BA74595B7}" dt="2026-03-10T19:57:20.133" v="74"/>
        <pc:sldMkLst>
          <pc:docMk/>
          <pc:sldMk cId="3338941048" sldId="275"/>
        </pc:sldMkLst>
      </pc:sldChg>
      <pc:sldChg chg="delSp modSp ord">
        <pc:chgData name="Scott Bilodeau" userId="S::scott.bilodeau@hennepin.us::46d0b148-1129-49ff-aea1-43411fba60a6" providerId="AD" clId="Web-{7F1A1F54-AEEB-FA71-8AA4-D08BA74595B7}" dt="2026-03-10T22:37:14.130" v="1780"/>
        <pc:sldMkLst>
          <pc:docMk/>
          <pc:sldMk cId="4217989225" sldId="276"/>
        </pc:sldMkLst>
        <pc:spChg chg="mod">
          <ac:chgData name="Scott Bilodeau" userId="S::scott.bilodeau@hennepin.us::46d0b148-1129-49ff-aea1-43411fba60a6" providerId="AD" clId="Web-{7F1A1F54-AEEB-FA71-8AA4-D08BA74595B7}" dt="2026-03-10T22:37:04.724" v="1779" actId="20577"/>
          <ac:spMkLst>
            <pc:docMk/>
            <pc:sldMk cId="4217989225" sldId="276"/>
            <ac:spMk id="5" creationId="{D943D07C-5E46-3C08-0252-49FCC2305ED3}"/>
          </ac:spMkLst>
        </pc:spChg>
      </pc:sldChg>
      <pc:sldChg chg="modSp ord">
        <pc:chgData name="Scott Bilodeau" userId="S::scott.bilodeau@hennepin.us::46d0b148-1129-49ff-aea1-43411fba60a6" providerId="AD" clId="Web-{7F1A1F54-AEEB-FA71-8AA4-D08BA74595B7}" dt="2026-03-10T22:43:38.374" v="2195" actId="14100"/>
        <pc:sldMkLst>
          <pc:docMk/>
          <pc:sldMk cId="665860114" sldId="277"/>
        </pc:sldMkLst>
        <pc:spChg chg="mod">
          <ac:chgData name="Scott Bilodeau" userId="S::scott.bilodeau@hennepin.us::46d0b148-1129-49ff-aea1-43411fba60a6" providerId="AD" clId="Web-{7F1A1F54-AEEB-FA71-8AA4-D08BA74595B7}" dt="2026-03-10T22:43:38.374" v="2195" actId="14100"/>
          <ac:spMkLst>
            <pc:docMk/>
            <pc:sldMk cId="665860114" sldId="277"/>
            <ac:spMk id="2" creationId="{2AAF6C2C-6422-3328-17ED-C6C68872CD93}"/>
          </ac:spMkLst>
        </pc:spChg>
        <pc:spChg chg="mod">
          <ac:chgData name="Scott Bilodeau" userId="S::scott.bilodeau@hennepin.us::46d0b148-1129-49ff-aea1-43411fba60a6" providerId="AD" clId="Web-{7F1A1F54-AEEB-FA71-8AA4-D08BA74595B7}" dt="2026-03-10T22:34:35.766" v="1640" actId="20577"/>
          <ac:spMkLst>
            <pc:docMk/>
            <pc:sldMk cId="665860114" sldId="277"/>
            <ac:spMk id="4" creationId="{4F6695F8-A290-39FB-F27A-F884C105C522}"/>
          </ac:spMkLst>
        </pc:spChg>
      </pc:sldChg>
      <pc:sldChg chg="modSp ord">
        <pc:chgData name="Scott Bilodeau" userId="S::scott.bilodeau@hennepin.us::46d0b148-1129-49ff-aea1-43411fba60a6" providerId="AD" clId="Web-{7F1A1F54-AEEB-FA71-8AA4-D08BA74595B7}" dt="2026-03-10T22:44:25.109" v="2199" actId="20577"/>
        <pc:sldMkLst>
          <pc:docMk/>
          <pc:sldMk cId="1754566900" sldId="278"/>
        </pc:sldMkLst>
        <pc:spChg chg="mod">
          <ac:chgData name="Scott Bilodeau" userId="S::scott.bilodeau@hennepin.us::46d0b148-1129-49ff-aea1-43411fba60a6" providerId="AD" clId="Web-{7F1A1F54-AEEB-FA71-8AA4-D08BA74595B7}" dt="2026-03-10T22:44:02.406" v="2198" actId="1076"/>
          <ac:spMkLst>
            <pc:docMk/>
            <pc:sldMk cId="1754566900" sldId="278"/>
            <ac:spMk id="2" creationId="{607DA5F9-7A41-A301-EF71-FBE4FFB6664E}"/>
          </ac:spMkLst>
        </pc:spChg>
        <pc:spChg chg="mod">
          <ac:chgData name="Scott Bilodeau" userId="S::scott.bilodeau@hennepin.us::46d0b148-1129-49ff-aea1-43411fba60a6" providerId="AD" clId="Web-{7F1A1F54-AEEB-FA71-8AA4-D08BA74595B7}" dt="2026-03-10T22:44:25.109" v="2199" actId="20577"/>
          <ac:spMkLst>
            <pc:docMk/>
            <pc:sldMk cId="1754566900" sldId="278"/>
            <ac:spMk id="3" creationId="{84BF4264-6D1C-9F2D-63D3-231B960EB8F7}"/>
          </ac:spMkLst>
        </pc:spChg>
        <pc:spChg chg="mod">
          <ac:chgData name="Scott Bilodeau" userId="S::scott.bilodeau@hennepin.us::46d0b148-1129-49ff-aea1-43411fba60a6" providerId="AD" clId="Web-{7F1A1F54-AEEB-FA71-8AA4-D08BA74595B7}" dt="2026-03-10T22:43:59.203" v="2197" actId="1076"/>
          <ac:spMkLst>
            <pc:docMk/>
            <pc:sldMk cId="1754566900" sldId="278"/>
            <ac:spMk id="4" creationId="{49D8AFD0-FB67-3570-B3DE-4E7F1CF7785C}"/>
          </ac:spMkLst>
        </pc:spChg>
      </pc:sldChg>
      <pc:sldChg chg="modSp ord">
        <pc:chgData name="Scott Bilodeau" userId="S::scott.bilodeau@hennepin.us::46d0b148-1129-49ff-aea1-43411fba60a6" providerId="AD" clId="Web-{7F1A1F54-AEEB-FA71-8AA4-D08BA74595B7}" dt="2026-03-10T22:17:21.119" v="1346" actId="14100"/>
        <pc:sldMkLst>
          <pc:docMk/>
          <pc:sldMk cId="3589503912" sldId="279"/>
        </pc:sldMkLst>
        <pc:spChg chg="mod">
          <ac:chgData name="Scott Bilodeau" userId="S::scott.bilodeau@hennepin.us::46d0b148-1129-49ff-aea1-43411fba60a6" providerId="AD" clId="Web-{7F1A1F54-AEEB-FA71-8AA4-D08BA74595B7}" dt="2026-03-10T21:56:23.965" v="1104" actId="20577"/>
          <ac:spMkLst>
            <pc:docMk/>
            <pc:sldMk cId="3589503912" sldId="279"/>
            <ac:spMk id="3" creationId="{6FC9AA5B-41A7-E9CF-7DDB-008A49CAA3E6}"/>
          </ac:spMkLst>
        </pc:spChg>
        <pc:spChg chg="mod">
          <ac:chgData name="Scott Bilodeau" userId="S::scott.bilodeau@hennepin.us::46d0b148-1129-49ff-aea1-43411fba60a6" providerId="AD" clId="Web-{7F1A1F54-AEEB-FA71-8AA4-D08BA74595B7}" dt="2026-03-10T21:55:56.590" v="1102" actId="1076"/>
          <ac:spMkLst>
            <pc:docMk/>
            <pc:sldMk cId="3589503912" sldId="279"/>
            <ac:spMk id="4" creationId="{A5525900-45F9-E9C5-E3A9-03D9787879F5}"/>
          </ac:spMkLst>
        </pc:spChg>
        <pc:picChg chg="mod">
          <ac:chgData name="Scott Bilodeau" userId="S::scott.bilodeau@hennepin.us::46d0b148-1129-49ff-aea1-43411fba60a6" providerId="AD" clId="Web-{7F1A1F54-AEEB-FA71-8AA4-D08BA74595B7}" dt="2026-03-10T22:17:21.119" v="1346" actId="14100"/>
          <ac:picMkLst>
            <pc:docMk/>
            <pc:sldMk cId="3589503912" sldId="279"/>
            <ac:picMk id="7" creationId="{0D3F7C5B-CA5E-6216-43E2-6EDDAE935378}"/>
          </ac:picMkLst>
        </pc:picChg>
      </pc:sldChg>
      <pc:sldChg chg="modSp ord">
        <pc:chgData name="Scott Bilodeau" userId="S::scott.bilodeau@hennepin.us::46d0b148-1129-49ff-aea1-43411fba60a6" providerId="AD" clId="Web-{7F1A1F54-AEEB-FA71-8AA4-D08BA74595B7}" dt="2026-03-10T22:07:02.935" v="1209" actId="20577"/>
        <pc:sldMkLst>
          <pc:docMk/>
          <pc:sldMk cId="3238375377" sldId="281"/>
        </pc:sldMkLst>
        <pc:spChg chg="mod">
          <ac:chgData name="Scott Bilodeau" userId="S::scott.bilodeau@hennepin.us::46d0b148-1129-49ff-aea1-43411fba60a6" providerId="AD" clId="Web-{7F1A1F54-AEEB-FA71-8AA4-D08BA74595B7}" dt="2026-03-10T22:07:02.935" v="1209" actId="20577"/>
          <ac:spMkLst>
            <pc:docMk/>
            <pc:sldMk cId="3238375377" sldId="281"/>
            <ac:spMk id="2" creationId="{43E98ADC-1714-B3E7-44F5-DBFB4BB1B687}"/>
          </ac:spMkLst>
        </pc:spChg>
      </pc:sldChg>
      <pc:sldChg chg="addSp modSp ord">
        <pc:chgData name="Scott Bilodeau" userId="S::scott.bilodeau@hennepin.us::46d0b148-1129-49ff-aea1-43411fba60a6" providerId="AD" clId="Web-{7F1A1F54-AEEB-FA71-8AA4-D08BA74595B7}" dt="2026-03-10T22:15:15.160" v="1345" actId="1076"/>
        <pc:sldMkLst>
          <pc:docMk/>
          <pc:sldMk cId="4040644518" sldId="282"/>
        </pc:sldMkLst>
        <pc:spChg chg="mod">
          <ac:chgData name="Scott Bilodeau" userId="S::scott.bilodeau@hennepin.us::46d0b148-1129-49ff-aea1-43411fba60a6" providerId="AD" clId="Web-{7F1A1F54-AEEB-FA71-8AA4-D08BA74595B7}" dt="2026-03-10T21:47:27.459" v="963" actId="20577"/>
          <ac:spMkLst>
            <pc:docMk/>
            <pc:sldMk cId="4040644518" sldId="282"/>
            <ac:spMk id="2" creationId="{6567CB57-95F0-ED71-7938-044EE74D1C9E}"/>
          </ac:spMkLst>
        </pc:spChg>
        <pc:spChg chg="mod">
          <ac:chgData name="Scott Bilodeau" userId="S::scott.bilodeau@hennepin.us::46d0b148-1129-49ff-aea1-43411fba60a6" providerId="AD" clId="Web-{7F1A1F54-AEEB-FA71-8AA4-D08BA74595B7}" dt="2026-03-10T22:15:15.160" v="1345" actId="1076"/>
          <ac:spMkLst>
            <pc:docMk/>
            <pc:sldMk cId="4040644518" sldId="282"/>
            <ac:spMk id="3" creationId="{3FC0772F-3914-200B-E0F4-ED00DC84728B}"/>
          </ac:spMkLst>
        </pc:spChg>
        <pc:spChg chg="add mod">
          <ac:chgData name="Scott Bilodeau" userId="S::scott.bilodeau@hennepin.us::46d0b148-1129-49ff-aea1-43411fba60a6" providerId="AD" clId="Web-{7F1A1F54-AEEB-FA71-8AA4-D08BA74595B7}" dt="2026-03-10T21:46:10.770" v="953" actId="20577"/>
          <ac:spMkLst>
            <pc:docMk/>
            <pc:sldMk cId="4040644518" sldId="282"/>
            <ac:spMk id="4" creationId="{A98C435E-9E88-C1A2-D7FB-D240166D5B89}"/>
          </ac:spMkLst>
        </pc:spChg>
        <pc:spChg chg="add mod">
          <ac:chgData name="Scott Bilodeau" userId="S::scott.bilodeau@hennepin.us::46d0b148-1129-49ff-aea1-43411fba60a6" providerId="AD" clId="Web-{7F1A1F54-AEEB-FA71-8AA4-D08BA74595B7}" dt="2026-03-10T22:14:26.408" v="1343" actId="20577"/>
          <ac:spMkLst>
            <pc:docMk/>
            <pc:sldMk cId="4040644518" sldId="282"/>
            <ac:spMk id="6" creationId="{2DE8118C-0CDB-060F-E4E0-D2F3D0F5EBE2}"/>
          </ac:spMkLst>
        </pc:spChg>
        <pc:spChg chg="mod">
          <ac:chgData name="Scott Bilodeau" userId="S::scott.bilodeau@hennepin.us::46d0b148-1129-49ff-aea1-43411fba60a6" providerId="AD" clId="Web-{7F1A1F54-AEEB-FA71-8AA4-D08BA74595B7}" dt="2026-03-10T22:12:59.111" v="1283" actId="14100"/>
          <ac:spMkLst>
            <pc:docMk/>
            <pc:sldMk cId="4040644518" sldId="282"/>
            <ac:spMk id="9" creationId="{9045BA51-2DF0-45BD-953B-CB8BDFC4F321}"/>
          </ac:spMkLst>
        </pc:spChg>
      </pc:sldChg>
      <pc:sldChg chg="modSp ord">
        <pc:chgData name="Scott Bilodeau" userId="S::scott.bilodeau@hennepin.us::46d0b148-1129-49ff-aea1-43411fba60a6" providerId="AD" clId="Web-{7F1A1F54-AEEB-FA71-8AA4-D08BA74595B7}" dt="2026-03-10T21:18:58.313" v="834" actId="20577"/>
        <pc:sldMkLst>
          <pc:docMk/>
          <pc:sldMk cId="1382660875" sldId="283"/>
        </pc:sldMkLst>
        <pc:spChg chg="mod">
          <ac:chgData name="Scott Bilodeau" userId="S::scott.bilodeau@hennepin.us::46d0b148-1129-49ff-aea1-43411fba60a6" providerId="AD" clId="Web-{7F1A1F54-AEEB-FA71-8AA4-D08BA74595B7}" dt="2026-03-10T21:18:58.313" v="834" actId="20577"/>
          <ac:spMkLst>
            <pc:docMk/>
            <pc:sldMk cId="1382660875" sldId="283"/>
            <ac:spMk id="3" creationId="{2DA8249B-DE60-2F5F-C709-582FFE3BEAA8}"/>
          </ac:spMkLst>
        </pc:spChg>
      </pc:sldChg>
      <pc:sldChg chg="ord">
        <pc:chgData name="Scott Bilodeau" userId="S::scott.bilodeau@hennepin.us::46d0b148-1129-49ff-aea1-43411fba60a6" providerId="AD" clId="Web-{7F1A1F54-AEEB-FA71-8AA4-D08BA74595B7}" dt="2026-03-10T21:26:56.809" v="862"/>
        <pc:sldMkLst>
          <pc:docMk/>
          <pc:sldMk cId="1074646782" sldId="290"/>
        </pc:sldMkLst>
      </pc:sldChg>
      <pc:sldChg chg="ord">
        <pc:chgData name="Scott Bilodeau" userId="S::scott.bilodeau@hennepin.us::46d0b148-1129-49ff-aea1-43411fba60a6" providerId="AD" clId="Web-{7F1A1F54-AEEB-FA71-8AA4-D08BA74595B7}" dt="2026-03-10T21:26:58.465" v="863"/>
        <pc:sldMkLst>
          <pc:docMk/>
          <pc:sldMk cId="134314557" sldId="292"/>
        </pc:sldMkLst>
      </pc:sldChg>
      <pc:sldChg chg="modSp ord">
        <pc:chgData name="Scott Bilodeau" userId="S::scott.bilodeau@hennepin.us::46d0b148-1129-49ff-aea1-43411fba60a6" providerId="AD" clId="Web-{7F1A1F54-AEEB-FA71-8AA4-D08BA74595B7}" dt="2026-03-10T21:26:21.136" v="861"/>
        <pc:sldMkLst>
          <pc:docMk/>
          <pc:sldMk cId="4224485800" sldId="293"/>
        </pc:sldMkLst>
        <pc:spChg chg="mod">
          <ac:chgData name="Scott Bilodeau" userId="S::scott.bilodeau@hennepin.us::46d0b148-1129-49ff-aea1-43411fba60a6" providerId="AD" clId="Web-{7F1A1F54-AEEB-FA71-8AA4-D08BA74595B7}" dt="2026-03-10T21:24:46.976" v="854" actId="1076"/>
          <ac:spMkLst>
            <pc:docMk/>
            <pc:sldMk cId="4224485800" sldId="293"/>
            <ac:spMk id="3" creationId="{CE990931-BB47-812B-8E7C-56BAA79A3B7D}"/>
          </ac:spMkLst>
        </pc:spChg>
      </pc:sldChg>
      <pc:sldChg chg="modSp ord">
        <pc:chgData name="Scott Bilodeau" userId="S::scott.bilodeau@hennepin.us::46d0b148-1129-49ff-aea1-43411fba60a6" providerId="AD" clId="Web-{7F1A1F54-AEEB-FA71-8AA4-D08BA74595B7}" dt="2026-03-10T22:04:31.433" v="1165" actId="20577"/>
        <pc:sldMkLst>
          <pc:docMk/>
          <pc:sldMk cId="1639312229" sldId="300"/>
        </pc:sldMkLst>
        <pc:spChg chg="mod">
          <ac:chgData name="Scott Bilodeau" userId="S::scott.bilodeau@hennepin.us::46d0b148-1129-49ff-aea1-43411fba60a6" providerId="AD" clId="Web-{7F1A1F54-AEEB-FA71-8AA4-D08BA74595B7}" dt="2026-03-10T22:04:31.433" v="1165" actId="20577"/>
          <ac:spMkLst>
            <pc:docMk/>
            <pc:sldMk cId="1639312229" sldId="300"/>
            <ac:spMk id="7" creationId="{D2025097-241A-738A-F884-851D1BF1DE7E}"/>
          </ac:spMkLst>
        </pc:spChg>
      </pc:sldChg>
      <pc:sldChg chg="modSp ord">
        <pc:chgData name="Scott Bilodeau" userId="S::scott.bilodeau@hennepin.us::46d0b148-1129-49ff-aea1-43411fba60a6" providerId="AD" clId="Web-{7F1A1F54-AEEB-FA71-8AA4-D08BA74595B7}" dt="2026-03-10T22:04:43.121" v="1172" actId="20577"/>
        <pc:sldMkLst>
          <pc:docMk/>
          <pc:sldMk cId="2980025626" sldId="301"/>
        </pc:sldMkLst>
        <pc:spChg chg="mod">
          <ac:chgData name="Scott Bilodeau" userId="S::scott.bilodeau@hennepin.us::46d0b148-1129-49ff-aea1-43411fba60a6" providerId="AD" clId="Web-{7F1A1F54-AEEB-FA71-8AA4-D08BA74595B7}" dt="2026-03-10T22:04:43.121" v="1172" actId="20577"/>
          <ac:spMkLst>
            <pc:docMk/>
            <pc:sldMk cId="2980025626" sldId="301"/>
            <ac:spMk id="2" creationId="{EE8CCD7F-A448-D21E-3A4A-73D6AF61C6E1}"/>
          </ac:spMkLst>
        </pc:spChg>
      </pc:sldChg>
      <pc:sldChg chg="modSp ord">
        <pc:chgData name="Scott Bilodeau" userId="S::scott.bilodeau@hennepin.us::46d0b148-1129-49ff-aea1-43411fba60a6" providerId="AD" clId="Web-{7F1A1F54-AEEB-FA71-8AA4-D08BA74595B7}" dt="2026-03-10T22:05:16.106" v="1178"/>
        <pc:sldMkLst>
          <pc:docMk/>
          <pc:sldMk cId="2537096953" sldId="302"/>
        </pc:sldMkLst>
        <pc:spChg chg="mod">
          <ac:chgData name="Scott Bilodeau" userId="S::scott.bilodeau@hennepin.us::46d0b148-1129-49ff-aea1-43411fba60a6" providerId="AD" clId="Web-{7F1A1F54-AEEB-FA71-8AA4-D08BA74595B7}" dt="2026-03-10T22:05:00.402" v="1177" actId="20577"/>
          <ac:spMkLst>
            <pc:docMk/>
            <pc:sldMk cId="2537096953" sldId="302"/>
            <ac:spMk id="2" creationId="{EE8CCD7F-A448-D21E-3A4A-73D6AF61C6E1}"/>
          </ac:spMkLst>
        </pc:spChg>
      </pc:sldChg>
      <pc:sldChg chg="modSp">
        <pc:chgData name="Scott Bilodeau" userId="S::scott.bilodeau@hennepin.us::46d0b148-1129-49ff-aea1-43411fba60a6" providerId="AD" clId="Web-{7F1A1F54-AEEB-FA71-8AA4-D08BA74595B7}" dt="2026-03-10T21:54:29.261" v="1086" actId="1076"/>
        <pc:sldMkLst>
          <pc:docMk/>
          <pc:sldMk cId="1204726515" sldId="303"/>
        </pc:sldMkLst>
        <pc:spChg chg="mod">
          <ac:chgData name="Scott Bilodeau" userId="S::scott.bilodeau@hennepin.us::46d0b148-1129-49ff-aea1-43411fba60a6" providerId="AD" clId="Web-{7F1A1F54-AEEB-FA71-8AA4-D08BA74595B7}" dt="2026-03-10T21:54:29.261" v="1086" actId="1076"/>
          <ac:spMkLst>
            <pc:docMk/>
            <pc:sldMk cId="1204726515" sldId="303"/>
            <ac:spMk id="10" creationId="{49CD08ED-E3AF-3202-E081-B143EE88C7EC}"/>
          </ac:spMkLst>
        </pc:spChg>
      </pc:sldChg>
      <pc:sldChg chg="add">
        <pc:chgData name="Scott Bilodeau" userId="S::scott.bilodeau@hennepin.us::46d0b148-1129-49ff-aea1-43411fba60a6" providerId="AD" clId="Web-{7F1A1F54-AEEB-FA71-8AA4-D08BA74595B7}" dt="2026-03-10T19:45:12.248" v="0"/>
        <pc:sldMkLst>
          <pc:docMk/>
          <pc:sldMk cId="2458084414" sldId="307"/>
        </pc:sldMkLst>
      </pc:sldChg>
      <pc:sldChg chg="modSp add replId">
        <pc:chgData name="Scott Bilodeau" userId="S::scott.bilodeau@hennepin.us::46d0b148-1129-49ff-aea1-43411fba60a6" providerId="AD" clId="Web-{7F1A1F54-AEEB-FA71-8AA4-D08BA74595B7}" dt="2026-03-10T19:48:32.581" v="62" actId="20577"/>
        <pc:sldMkLst>
          <pc:docMk/>
          <pc:sldMk cId="2599742443" sldId="308"/>
        </pc:sldMkLst>
        <pc:spChg chg="mod">
          <ac:chgData name="Scott Bilodeau" userId="S::scott.bilodeau@hennepin.us::46d0b148-1129-49ff-aea1-43411fba60a6" providerId="AD" clId="Web-{7F1A1F54-AEEB-FA71-8AA4-D08BA74595B7}" dt="2026-03-10T19:48:32.581" v="62" actId="20577"/>
          <ac:spMkLst>
            <pc:docMk/>
            <pc:sldMk cId="2599742443" sldId="308"/>
            <ac:spMk id="10" creationId="{1AB05F08-D24F-C51A-F249-DDF9706961F8}"/>
          </ac:spMkLst>
        </pc:spChg>
      </pc:sldChg>
      <pc:sldChg chg="modSp add">
        <pc:chgData name="Scott Bilodeau" userId="S::scott.bilodeau@hennepin.us::46d0b148-1129-49ff-aea1-43411fba60a6" providerId="AD" clId="Web-{7F1A1F54-AEEB-FA71-8AA4-D08BA74595B7}" dt="2026-03-10T21:16:37.483" v="821" actId="20577"/>
        <pc:sldMkLst>
          <pc:docMk/>
          <pc:sldMk cId="1333792776" sldId="309"/>
        </pc:sldMkLst>
        <pc:spChg chg="mod">
          <ac:chgData name="Scott Bilodeau" userId="S::scott.bilodeau@hennepin.us::46d0b148-1129-49ff-aea1-43411fba60a6" providerId="AD" clId="Web-{7F1A1F54-AEEB-FA71-8AA4-D08BA74595B7}" dt="2026-03-10T20:07:00.837" v="143" actId="20577"/>
          <ac:spMkLst>
            <pc:docMk/>
            <pc:sldMk cId="1333792776" sldId="309"/>
            <ac:spMk id="2" creationId="{EE8CCD7F-A448-D21E-3A4A-73D6AF61C6E1}"/>
          </ac:spMkLst>
        </pc:spChg>
        <pc:spChg chg="mod">
          <ac:chgData name="Scott Bilodeau" userId="S::scott.bilodeau@hennepin.us::46d0b148-1129-49ff-aea1-43411fba60a6" providerId="AD" clId="Web-{7F1A1F54-AEEB-FA71-8AA4-D08BA74595B7}" dt="2026-03-10T21:16:37.483" v="821" actId="20577"/>
          <ac:spMkLst>
            <pc:docMk/>
            <pc:sldMk cId="1333792776" sldId="309"/>
            <ac:spMk id="4" creationId="{C6B0A2B7-70A0-59E3-E06C-0D19E9870356}"/>
          </ac:spMkLst>
        </pc:spChg>
      </pc:sldChg>
      <pc:sldChg chg="modSp add replId">
        <pc:chgData name="Scott Bilodeau" userId="S::scott.bilodeau@hennepin.us::46d0b148-1129-49ff-aea1-43411fba60a6" providerId="AD" clId="Web-{7F1A1F54-AEEB-FA71-8AA4-D08BA74595B7}" dt="2026-03-10T21:15:06.310" v="818" actId="20577"/>
        <pc:sldMkLst>
          <pc:docMk/>
          <pc:sldMk cId="2812980373" sldId="310"/>
        </pc:sldMkLst>
        <pc:spChg chg="mod">
          <ac:chgData name="Scott Bilodeau" userId="S::scott.bilodeau@hennepin.us::46d0b148-1129-49ff-aea1-43411fba60a6" providerId="AD" clId="Web-{7F1A1F54-AEEB-FA71-8AA4-D08BA74595B7}" dt="2026-03-10T21:02:26.915" v="608" actId="20577"/>
          <ac:spMkLst>
            <pc:docMk/>
            <pc:sldMk cId="2812980373" sldId="310"/>
            <ac:spMk id="2" creationId="{7D75B4BE-F7F6-D507-02DB-53406BBC6B82}"/>
          </ac:spMkLst>
        </pc:spChg>
        <pc:spChg chg="mod">
          <ac:chgData name="Scott Bilodeau" userId="S::scott.bilodeau@hennepin.us::46d0b148-1129-49ff-aea1-43411fba60a6" providerId="AD" clId="Web-{7F1A1F54-AEEB-FA71-8AA4-D08BA74595B7}" dt="2026-03-10T21:15:06.310" v="818" actId="20577"/>
          <ac:spMkLst>
            <pc:docMk/>
            <pc:sldMk cId="2812980373" sldId="310"/>
            <ac:spMk id="4" creationId="{3CD4C1F9-25E6-9903-16B7-A07F8C656064}"/>
          </ac:spMkLst>
        </pc:spChg>
      </pc:sldChg>
      <pc:sldMasterChg chg="add addSldLayout">
        <pc:chgData name="Scott Bilodeau" userId="S::scott.bilodeau@hennepin.us::46d0b148-1129-49ff-aea1-43411fba60a6" providerId="AD" clId="Web-{7F1A1F54-AEEB-FA71-8AA4-D08BA74595B7}" dt="2026-03-10T19:45:12.248" v="0"/>
        <pc:sldMasterMkLst>
          <pc:docMk/>
          <pc:sldMasterMk cId="2505793527" sldId="2147484003"/>
        </pc:sldMasterMkLst>
        <pc:sldLayoutChg chg="add">
          <pc:chgData name="Scott Bilodeau" userId="S::scott.bilodeau@hennepin.us::46d0b148-1129-49ff-aea1-43411fba60a6" providerId="AD" clId="Web-{7F1A1F54-AEEB-FA71-8AA4-D08BA74595B7}" dt="2026-03-10T19:45:12.248" v="0"/>
          <pc:sldLayoutMkLst>
            <pc:docMk/>
            <pc:sldMasterMk cId="2505793527" sldId="2147484003"/>
            <pc:sldLayoutMk cId="2636305085" sldId="2147483688"/>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298543173" sldId="2147483689"/>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2232093016" sldId="2147483690"/>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1888147205" sldId="2147483691"/>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2438010152" sldId="2147483692"/>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3243026700" sldId="2147483693"/>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2524248265" sldId="2147483694"/>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3387602816" sldId="2147483695"/>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3210173557" sldId="2147483696"/>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1963390852" sldId="2147483697"/>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3786679483" sldId="2147483698"/>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2035343816" sldId="2147483699"/>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2328969241" sldId="2147483700"/>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3529035897" sldId="2147483703"/>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2308952083" sldId="2147483704"/>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1328190776" sldId="2147483705"/>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2273341384" sldId="2147483706"/>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3465484320" sldId="2147483707"/>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4029296896" sldId="2147483708"/>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1559857622" sldId="2147484004"/>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4262125440" sldId="2147484005"/>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1154350076" sldId="2147484006"/>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544353205" sldId="2147484007"/>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2305965059" sldId="2147484008"/>
          </pc:sldLayoutMkLst>
        </pc:sldLayoutChg>
        <pc:sldLayoutChg chg="add">
          <pc:chgData name="Scott Bilodeau" userId="S::scott.bilodeau@hennepin.us::46d0b148-1129-49ff-aea1-43411fba60a6" providerId="AD" clId="Web-{7F1A1F54-AEEB-FA71-8AA4-D08BA74595B7}" dt="2026-03-10T19:45:12.248" v="0"/>
          <pc:sldLayoutMkLst>
            <pc:docMk/>
            <pc:sldMasterMk cId="2505793527" sldId="2147484003"/>
            <pc:sldLayoutMk cId="2134370623" sldId="2147484009"/>
          </pc:sldLayoutMkLst>
        </pc:sldLayoutChg>
      </pc:sldMasterChg>
    </pc:docChg>
  </pc:docChgLst>
  <pc:docChgLst>
    <pc:chgData name="Eriika Etshokin" userId="S::eriika.etshokin@hennepin.us::55532654-a302-4c46-a3a5-8fc9bc1445b7" providerId="AD" clId="Web-{C2581F5E-590C-30F5-2F73-169E74E516D6}"/>
    <pc:docChg chg="modSld">
      <pc:chgData name="Eriika Etshokin" userId="S::eriika.etshokin@hennepin.us::55532654-a302-4c46-a3a5-8fc9bc1445b7" providerId="AD" clId="Web-{C2581F5E-590C-30F5-2F73-169E74E516D6}" dt="2026-03-18T15:53:57.885" v="12"/>
      <pc:docMkLst>
        <pc:docMk/>
      </pc:docMkLst>
      <pc:sldChg chg="modSp">
        <pc:chgData name="Eriika Etshokin" userId="S::eriika.etshokin@hennepin.us::55532654-a302-4c46-a3a5-8fc9bc1445b7" providerId="AD" clId="Web-{C2581F5E-590C-30F5-2F73-169E74E516D6}" dt="2026-03-18T15:53:49.181" v="10" actId="20577"/>
        <pc:sldMkLst>
          <pc:docMk/>
          <pc:sldMk cId="2108210730" sldId="271"/>
        </pc:sldMkLst>
        <pc:spChg chg="mod">
          <ac:chgData name="Eriika Etshokin" userId="S::eriika.etshokin@hennepin.us::55532654-a302-4c46-a3a5-8fc9bc1445b7" providerId="AD" clId="Web-{C2581F5E-590C-30F5-2F73-169E74E516D6}" dt="2026-03-18T15:53:49.181" v="10" actId="20577"/>
          <ac:spMkLst>
            <pc:docMk/>
            <pc:sldMk cId="2108210730" sldId="271"/>
            <ac:spMk id="8" creationId="{FFC55342-870D-E769-A738-577B55451644}"/>
          </ac:spMkLst>
        </pc:spChg>
      </pc:sldChg>
      <pc:sldChg chg="delSp modSp">
        <pc:chgData name="Eriika Etshokin" userId="S::eriika.etshokin@hennepin.us::55532654-a302-4c46-a3a5-8fc9bc1445b7" providerId="AD" clId="Web-{C2581F5E-590C-30F5-2F73-169E74E516D6}" dt="2026-03-18T15:53:57.885" v="12"/>
        <pc:sldMkLst>
          <pc:docMk/>
          <pc:sldMk cId="2727425747" sldId="313"/>
        </pc:sldMkLst>
        <pc:spChg chg="del mod">
          <ac:chgData name="Eriika Etshokin" userId="S::eriika.etshokin@hennepin.us::55532654-a302-4c46-a3a5-8fc9bc1445b7" providerId="AD" clId="Web-{C2581F5E-590C-30F5-2F73-169E74E516D6}" dt="2026-03-18T15:53:57.885" v="12"/>
          <ac:spMkLst>
            <pc:docMk/>
            <pc:sldMk cId="2727425747" sldId="313"/>
            <ac:spMk id="3" creationId="{D6614FF6-7366-EA9C-D8EA-72CA0B4AC93D}"/>
          </ac:spMkLst>
        </pc:spChg>
      </pc:sldChg>
    </pc:docChg>
  </pc:docChgLst>
  <pc:docChgLst>
    <pc:chgData name="Scott Bilodeau" userId="S::scott.bilodeau@hennepin.us::46d0b148-1129-49ff-aea1-43411fba60a6" providerId="AD" clId="Web-{C1CCB23A-E2BF-D471-C6C6-97C76C05748E}"/>
    <pc:docChg chg="addSld delSld modSld addMainMaster modMainMaster">
      <pc:chgData name="Scott Bilodeau" userId="S::scott.bilodeau@hennepin.us::46d0b148-1129-49ff-aea1-43411fba60a6" providerId="AD" clId="Web-{C1CCB23A-E2BF-D471-C6C6-97C76C05748E}" dt="2026-03-10T19:41:01.406" v="463" actId="20577"/>
      <pc:docMkLst>
        <pc:docMk/>
      </pc:docMkLst>
      <pc:sldChg chg="modSp">
        <pc:chgData name="Scott Bilodeau" userId="S::scott.bilodeau@hennepin.us::46d0b148-1129-49ff-aea1-43411fba60a6" providerId="AD" clId="Web-{C1CCB23A-E2BF-D471-C6C6-97C76C05748E}" dt="2026-03-10T19:20:32.588" v="381" actId="20577"/>
        <pc:sldMkLst>
          <pc:docMk/>
          <pc:sldMk cId="4214036342" sldId="289"/>
        </pc:sldMkLst>
        <pc:spChg chg="mod">
          <ac:chgData name="Scott Bilodeau" userId="S::scott.bilodeau@hennepin.us::46d0b148-1129-49ff-aea1-43411fba60a6" providerId="AD" clId="Web-{C1CCB23A-E2BF-D471-C6C6-97C76C05748E}" dt="2026-03-10T19:14:32.774" v="314"/>
          <ac:spMkLst>
            <pc:docMk/>
            <pc:sldMk cId="4214036342" sldId="289"/>
            <ac:spMk id="2" creationId="{65F51620-C914-0E68-A970-5A442BEF5C49}"/>
          </ac:spMkLst>
        </pc:spChg>
        <pc:spChg chg="mod">
          <ac:chgData name="Scott Bilodeau" userId="S::scott.bilodeau@hennepin.us::46d0b148-1129-49ff-aea1-43411fba60a6" providerId="AD" clId="Web-{C1CCB23A-E2BF-D471-C6C6-97C76C05748E}" dt="2026-03-10T19:20:32.588" v="381" actId="20577"/>
          <ac:spMkLst>
            <pc:docMk/>
            <pc:sldMk cId="4214036342" sldId="289"/>
            <ac:spMk id="3" creationId="{BE83811C-0315-E179-DCA1-5534643DA291}"/>
          </ac:spMkLst>
        </pc:spChg>
      </pc:sldChg>
      <pc:sldChg chg="modSp">
        <pc:chgData name="Scott Bilodeau" userId="S::scott.bilodeau@hennepin.us::46d0b148-1129-49ff-aea1-43411fba60a6" providerId="AD" clId="Web-{C1CCB23A-E2BF-D471-C6C6-97C76C05748E}" dt="2026-03-10T18:39:36.095" v="92"/>
        <pc:sldMkLst>
          <pc:docMk/>
          <pc:sldMk cId="1074646782" sldId="290"/>
        </pc:sldMkLst>
        <pc:spChg chg="mod">
          <ac:chgData name="Scott Bilodeau" userId="S::scott.bilodeau@hennepin.us::46d0b148-1129-49ff-aea1-43411fba60a6" providerId="AD" clId="Web-{C1CCB23A-E2BF-D471-C6C6-97C76C05748E}" dt="2026-03-10T18:38:25.423" v="86" actId="20577"/>
          <ac:spMkLst>
            <pc:docMk/>
            <pc:sldMk cId="1074646782" sldId="290"/>
            <ac:spMk id="2" creationId="{046573C3-52DC-77E8-C03C-95D7ABF6F3C9}"/>
          </ac:spMkLst>
        </pc:spChg>
        <pc:spChg chg="mod">
          <ac:chgData name="Scott Bilodeau" userId="S::scott.bilodeau@hennepin.us::46d0b148-1129-49ff-aea1-43411fba60a6" providerId="AD" clId="Web-{C1CCB23A-E2BF-D471-C6C6-97C76C05748E}" dt="2026-03-10T18:39:36.095" v="92"/>
          <ac:spMkLst>
            <pc:docMk/>
            <pc:sldMk cId="1074646782" sldId="290"/>
            <ac:spMk id="3" creationId="{DC9D8F8B-DA2E-F1E3-DA85-5CD46A4FD1AB}"/>
          </ac:spMkLst>
        </pc:spChg>
      </pc:sldChg>
      <pc:sldChg chg="modSp">
        <pc:chgData name="Scott Bilodeau" userId="S::scott.bilodeau@hennepin.us::46d0b148-1129-49ff-aea1-43411fba60a6" providerId="AD" clId="Web-{C1CCB23A-E2BF-D471-C6C6-97C76C05748E}" dt="2026-03-10T18:42:56.737" v="118" actId="20577"/>
        <pc:sldMkLst>
          <pc:docMk/>
          <pc:sldMk cId="134314557" sldId="292"/>
        </pc:sldMkLst>
        <pc:spChg chg="mod">
          <ac:chgData name="Scott Bilodeau" userId="S::scott.bilodeau@hennepin.us::46d0b148-1129-49ff-aea1-43411fba60a6" providerId="AD" clId="Web-{C1CCB23A-E2BF-D471-C6C6-97C76C05748E}" dt="2026-03-10T18:42:56.737" v="118" actId="20577"/>
          <ac:spMkLst>
            <pc:docMk/>
            <pc:sldMk cId="134314557" sldId="292"/>
            <ac:spMk id="3" creationId="{31AFE500-6E3B-09EF-949C-C4D3C69A5F5F}"/>
          </ac:spMkLst>
        </pc:spChg>
        <pc:spChg chg="mod">
          <ac:chgData name="Scott Bilodeau" userId="S::scott.bilodeau@hennepin.us::46d0b148-1129-49ff-aea1-43411fba60a6" providerId="AD" clId="Web-{C1CCB23A-E2BF-D471-C6C6-97C76C05748E}" dt="2026-03-10T18:36:39.064" v="68" actId="1076"/>
          <ac:spMkLst>
            <pc:docMk/>
            <pc:sldMk cId="134314557" sldId="292"/>
            <ac:spMk id="6" creationId="{52DB8536-5F1A-808A-F967-BB2BA167D1D5}"/>
          </ac:spMkLst>
        </pc:spChg>
        <pc:graphicFrameChg chg="modGraphic">
          <ac:chgData name="Scott Bilodeau" userId="S::scott.bilodeau@hennepin.us::46d0b148-1129-49ff-aea1-43411fba60a6" providerId="AD" clId="Web-{C1CCB23A-E2BF-D471-C6C6-97C76C05748E}" dt="2026-03-10T18:35:05.829" v="54" actId="20577"/>
          <ac:graphicFrameMkLst>
            <pc:docMk/>
            <pc:sldMk cId="134314557" sldId="292"/>
            <ac:graphicFrameMk id="10" creationId="{CA904698-7A50-CB7B-191E-EC975FFA309C}"/>
          </ac:graphicFrameMkLst>
        </pc:graphicFrameChg>
      </pc:sldChg>
      <pc:sldChg chg="modSp">
        <pc:chgData name="Scott Bilodeau" userId="S::scott.bilodeau@hennepin.us::46d0b148-1129-49ff-aea1-43411fba60a6" providerId="AD" clId="Web-{C1CCB23A-E2BF-D471-C6C6-97C76C05748E}" dt="2026-03-10T18:46:48.081" v="209" actId="1076"/>
        <pc:sldMkLst>
          <pc:docMk/>
          <pc:sldMk cId="4224485800" sldId="293"/>
        </pc:sldMkLst>
        <pc:spChg chg="mod">
          <ac:chgData name="Scott Bilodeau" userId="S::scott.bilodeau@hennepin.us::46d0b148-1129-49ff-aea1-43411fba60a6" providerId="AD" clId="Web-{C1CCB23A-E2BF-D471-C6C6-97C76C05748E}" dt="2026-03-10T18:46:48.081" v="209" actId="1076"/>
          <ac:spMkLst>
            <pc:docMk/>
            <pc:sldMk cId="4224485800" sldId="293"/>
            <ac:spMk id="3" creationId="{CE990931-BB47-812B-8E7C-56BAA79A3B7D}"/>
          </ac:spMkLst>
        </pc:spChg>
      </pc:sldChg>
      <pc:sldChg chg="modSp">
        <pc:chgData name="Scott Bilodeau" userId="S::scott.bilodeau@hennepin.us::46d0b148-1129-49ff-aea1-43411fba60a6" providerId="AD" clId="Web-{C1CCB23A-E2BF-D471-C6C6-97C76C05748E}" dt="2026-03-10T18:41:23.236" v="115" actId="20577"/>
        <pc:sldMkLst>
          <pc:docMk/>
          <pc:sldMk cId="4181488765" sldId="294"/>
        </pc:sldMkLst>
        <pc:spChg chg="mod">
          <ac:chgData name="Scott Bilodeau" userId="S::scott.bilodeau@hennepin.us::46d0b148-1129-49ff-aea1-43411fba60a6" providerId="AD" clId="Web-{C1CCB23A-E2BF-D471-C6C6-97C76C05748E}" dt="2026-03-10T18:37:33.111" v="82" actId="20577"/>
          <ac:spMkLst>
            <pc:docMk/>
            <pc:sldMk cId="4181488765" sldId="294"/>
            <ac:spMk id="2" creationId="{25EE082D-78E4-1CFB-0EB6-C388976D1B73}"/>
          </ac:spMkLst>
        </pc:spChg>
        <pc:spChg chg="mod">
          <ac:chgData name="Scott Bilodeau" userId="S::scott.bilodeau@hennepin.us::46d0b148-1129-49ff-aea1-43411fba60a6" providerId="AD" clId="Web-{C1CCB23A-E2BF-D471-C6C6-97C76C05748E}" dt="2026-03-10T18:41:23.236" v="115" actId="20577"/>
          <ac:spMkLst>
            <pc:docMk/>
            <pc:sldMk cId="4181488765" sldId="294"/>
            <ac:spMk id="4" creationId="{102C8377-08C7-8DCB-106A-F9910B12964D}"/>
          </ac:spMkLst>
        </pc:spChg>
      </pc:sldChg>
      <pc:sldChg chg="modSp add">
        <pc:chgData name="Scott Bilodeau" userId="S::scott.bilodeau@hennepin.us::46d0b148-1129-49ff-aea1-43411fba60a6" providerId="AD" clId="Web-{C1CCB23A-E2BF-D471-C6C6-97C76C05748E}" dt="2026-03-10T19:13:43.180" v="307"/>
        <pc:sldMkLst>
          <pc:docMk/>
          <pc:sldMk cId="2325244562" sldId="296"/>
        </pc:sldMkLst>
        <pc:spChg chg="mod">
          <ac:chgData name="Scott Bilodeau" userId="S::scott.bilodeau@hennepin.us::46d0b148-1129-49ff-aea1-43411fba60a6" providerId="AD" clId="Web-{C1CCB23A-E2BF-D471-C6C6-97C76C05748E}" dt="2026-03-10T19:13:43.180" v="307"/>
          <ac:spMkLst>
            <pc:docMk/>
            <pc:sldMk cId="2325244562" sldId="296"/>
            <ac:spMk id="2" creationId="{1B556C47-82F5-2606-2C24-B2CD60CF559E}"/>
          </ac:spMkLst>
        </pc:spChg>
      </pc:sldChg>
      <pc:sldChg chg="modSp add">
        <pc:chgData name="Scott Bilodeau" userId="S::scott.bilodeau@hennepin.us::46d0b148-1129-49ff-aea1-43411fba60a6" providerId="AD" clId="Web-{C1CCB23A-E2BF-D471-C6C6-97C76C05748E}" dt="2026-03-10T19:12:38.336" v="238" actId="20577"/>
        <pc:sldMkLst>
          <pc:docMk/>
          <pc:sldMk cId="1450789925" sldId="297"/>
        </pc:sldMkLst>
        <pc:spChg chg="mod">
          <ac:chgData name="Scott Bilodeau" userId="S::scott.bilodeau@hennepin.us::46d0b148-1129-49ff-aea1-43411fba60a6" providerId="AD" clId="Web-{C1CCB23A-E2BF-D471-C6C6-97C76C05748E}" dt="2026-03-10T19:12:38.336" v="238" actId="20577"/>
          <ac:spMkLst>
            <pc:docMk/>
            <pc:sldMk cId="1450789925" sldId="297"/>
            <ac:spMk id="2" creationId="{75DF4C53-9F2D-29CB-00DA-C851FACA36AA}"/>
          </ac:spMkLst>
        </pc:spChg>
      </pc:sldChg>
      <pc:sldChg chg="modSp add">
        <pc:chgData name="Scott Bilodeau" userId="S::scott.bilodeau@hennepin.us::46d0b148-1129-49ff-aea1-43411fba60a6" providerId="AD" clId="Web-{C1CCB23A-E2BF-D471-C6C6-97C76C05748E}" dt="2026-03-10T19:12:56.930" v="259" actId="20577"/>
        <pc:sldMkLst>
          <pc:docMk/>
          <pc:sldMk cId="2133105394" sldId="298"/>
        </pc:sldMkLst>
        <pc:spChg chg="mod">
          <ac:chgData name="Scott Bilodeau" userId="S::scott.bilodeau@hennepin.us::46d0b148-1129-49ff-aea1-43411fba60a6" providerId="AD" clId="Web-{C1CCB23A-E2BF-D471-C6C6-97C76C05748E}" dt="2026-03-10T19:12:56.930" v="259" actId="20577"/>
          <ac:spMkLst>
            <pc:docMk/>
            <pc:sldMk cId="2133105394" sldId="298"/>
            <ac:spMk id="2" creationId="{8319E6DA-6B47-D44B-A83F-CC37A1CE4CEF}"/>
          </ac:spMkLst>
        </pc:spChg>
      </pc:sldChg>
      <pc:sldChg chg="modSp add">
        <pc:chgData name="Scott Bilodeau" userId="S::scott.bilodeau@hennepin.us::46d0b148-1129-49ff-aea1-43411fba60a6" providerId="AD" clId="Web-{C1CCB23A-E2BF-D471-C6C6-97C76C05748E}" dt="2026-03-10T19:13:15.805" v="300" actId="20577"/>
        <pc:sldMkLst>
          <pc:docMk/>
          <pc:sldMk cId="236535348" sldId="299"/>
        </pc:sldMkLst>
        <pc:spChg chg="mod">
          <ac:chgData name="Scott Bilodeau" userId="S::scott.bilodeau@hennepin.us::46d0b148-1129-49ff-aea1-43411fba60a6" providerId="AD" clId="Web-{C1CCB23A-E2BF-D471-C6C6-97C76C05748E}" dt="2026-03-10T19:13:15.805" v="300" actId="20577"/>
          <ac:spMkLst>
            <pc:docMk/>
            <pc:sldMk cId="236535348" sldId="299"/>
            <ac:spMk id="2" creationId="{63E8F91D-19B3-5410-0DE9-89E9DA12D5A1}"/>
          </ac:spMkLst>
        </pc:spChg>
      </pc:sldChg>
      <pc:sldChg chg="modSp add">
        <pc:chgData name="Scott Bilodeau" userId="S::scott.bilodeau@hennepin.us::46d0b148-1129-49ff-aea1-43411fba60a6" providerId="AD" clId="Web-{C1CCB23A-E2BF-D471-C6C6-97C76C05748E}" dt="2026-03-10T19:16:33.337" v="341" actId="14100"/>
        <pc:sldMkLst>
          <pc:docMk/>
          <pc:sldMk cId="1639312229" sldId="300"/>
        </pc:sldMkLst>
        <pc:spChg chg="mod">
          <ac:chgData name="Scott Bilodeau" userId="S::scott.bilodeau@hennepin.us::46d0b148-1129-49ff-aea1-43411fba60a6" providerId="AD" clId="Web-{C1CCB23A-E2BF-D471-C6C6-97C76C05748E}" dt="2026-03-10T19:16:33.337" v="341" actId="14100"/>
          <ac:spMkLst>
            <pc:docMk/>
            <pc:sldMk cId="1639312229" sldId="300"/>
            <ac:spMk id="7" creationId="{D2025097-241A-738A-F884-851D1BF1DE7E}"/>
          </ac:spMkLst>
        </pc:spChg>
      </pc:sldChg>
      <pc:sldChg chg="modSp add">
        <pc:chgData name="Scott Bilodeau" userId="S::scott.bilodeau@hennepin.us::46d0b148-1129-49ff-aea1-43411fba60a6" providerId="AD" clId="Web-{C1CCB23A-E2BF-D471-C6C6-97C76C05748E}" dt="2026-03-10T19:18:35.885" v="373" actId="20577"/>
        <pc:sldMkLst>
          <pc:docMk/>
          <pc:sldMk cId="2980025626" sldId="301"/>
        </pc:sldMkLst>
        <pc:spChg chg="mod">
          <ac:chgData name="Scott Bilodeau" userId="S::scott.bilodeau@hennepin.us::46d0b148-1129-49ff-aea1-43411fba60a6" providerId="AD" clId="Web-{C1CCB23A-E2BF-D471-C6C6-97C76C05748E}" dt="2026-03-10T19:18:35.885" v="373" actId="20577"/>
          <ac:spMkLst>
            <pc:docMk/>
            <pc:sldMk cId="2980025626" sldId="301"/>
            <ac:spMk id="2" creationId="{EE8CCD7F-A448-D21E-3A4A-73D6AF61C6E1}"/>
          </ac:spMkLst>
        </pc:spChg>
      </pc:sldChg>
      <pc:sldChg chg="modSp add">
        <pc:chgData name="Scott Bilodeau" userId="S::scott.bilodeau@hennepin.us::46d0b148-1129-49ff-aea1-43411fba60a6" providerId="AD" clId="Web-{C1CCB23A-E2BF-D471-C6C6-97C76C05748E}" dt="2026-03-10T19:18:44.213" v="374" actId="20577"/>
        <pc:sldMkLst>
          <pc:docMk/>
          <pc:sldMk cId="2537096953" sldId="302"/>
        </pc:sldMkLst>
        <pc:spChg chg="mod">
          <ac:chgData name="Scott Bilodeau" userId="S::scott.bilodeau@hennepin.us::46d0b148-1129-49ff-aea1-43411fba60a6" providerId="AD" clId="Web-{C1CCB23A-E2BF-D471-C6C6-97C76C05748E}" dt="2026-03-10T19:18:44.213" v="374" actId="20577"/>
          <ac:spMkLst>
            <pc:docMk/>
            <pc:sldMk cId="2537096953" sldId="302"/>
            <ac:spMk id="2" creationId="{EE8CCD7F-A448-D21E-3A4A-73D6AF61C6E1}"/>
          </ac:spMkLst>
        </pc:spChg>
      </pc:sldChg>
      <pc:sldChg chg="modSp add">
        <pc:chgData name="Scott Bilodeau" userId="S::scott.bilodeau@hennepin.us::46d0b148-1129-49ff-aea1-43411fba60a6" providerId="AD" clId="Web-{C1CCB23A-E2BF-D471-C6C6-97C76C05748E}" dt="2026-03-10T19:41:01.406" v="463" actId="20577"/>
        <pc:sldMkLst>
          <pc:docMk/>
          <pc:sldMk cId="1204726515" sldId="303"/>
        </pc:sldMkLst>
        <pc:spChg chg="mod">
          <ac:chgData name="Scott Bilodeau" userId="S::scott.bilodeau@hennepin.us::46d0b148-1129-49ff-aea1-43411fba60a6" providerId="AD" clId="Web-{C1CCB23A-E2BF-D471-C6C6-97C76C05748E}" dt="2026-03-10T19:41:01.406" v="463" actId="20577"/>
          <ac:spMkLst>
            <pc:docMk/>
            <pc:sldMk cId="1204726515" sldId="303"/>
            <ac:spMk id="10" creationId="{49CD08ED-E3AF-3202-E081-B143EE88C7EC}"/>
          </ac:spMkLst>
        </pc:spChg>
      </pc:sldChg>
      <pc:sldChg chg="modSp add">
        <pc:chgData name="Scott Bilodeau" userId="S::scott.bilodeau@hennepin.us::46d0b148-1129-49ff-aea1-43411fba60a6" providerId="AD" clId="Web-{C1CCB23A-E2BF-D471-C6C6-97C76C05748E}" dt="2026-03-10T19:40:53.032" v="462" actId="20577"/>
        <pc:sldMkLst>
          <pc:docMk/>
          <pc:sldMk cId="2687855088" sldId="304"/>
        </pc:sldMkLst>
        <pc:spChg chg="mod">
          <ac:chgData name="Scott Bilodeau" userId="S::scott.bilodeau@hennepin.us::46d0b148-1129-49ff-aea1-43411fba60a6" providerId="AD" clId="Web-{C1CCB23A-E2BF-D471-C6C6-97C76C05748E}" dt="2026-03-10T19:40:53.032" v="462" actId="20577"/>
          <ac:spMkLst>
            <pc:docMk/>
            <pc:sldMk cId="2687855088" sldId="304"/>
            <ac:spMk id="10" creationId="{49CD08ED-E3AF-3202-E081-B143EE88C7EC}"/>
          </ac:spMkLst>
        </pc:spChg>
      </pc:sldChg>
      <pc:sldChg chg="modSp add">
        <pc:chgData name="Scott Bilodeau" userId="S::scott.bilodeau@hennepin.us::46d0b148-1129-49ff-aea1-43411fba60a6" providerId="AD" clId="Web-{C1CCB23A-E2BF-D471-C6C6-97C76C05748E}" dt="2026-03-10T19:40:38.672" v="461" actId="20577"/>
        <pc:sldMkLst>
          <pc:docMk/>
          <pc:sldMk cId="257641478" sldId="305"/>
        </pc:sldMkLst>
        <pc:spChg chg="mod">
          <ac:chgData name="Scott Bilodeau" userId="S::scott.bilodeau@hennepin.us::46d0b148-1129-49ff-aea1-43411fba60a6" providerId="AD" clId="Web-{C1CCB23A-E2BF-D471-C6C6-97C76C05748E}" dt="2026-03-10T19:40:38.672" v="461" actId="20577"/>
          <ac:spMkLst>
            <pc:docMk/>
            <pc:sldMk cId="257641478" sldId="305"/>
            <ac:spMk id="10" creationId="{49CD08ED-E3AF-3202-E081-B143EE88C7EC}"/>
          </ac:spMkLst>
        </pc:spChg>
      </pc:sldChg>
      <pc:sldChg chg="modSp add">
        <pc:chgData name="Scott Bilodeau" userId="S::scott.bilodeau@hennepin.us::46d0b148-1129-49ff-aea1-43411fba60a6" providerId="AD" clId="Web-{C1CCB23A-E2BF-D471-C6C6-97C76C05748E}" dt="2026-03-10T19:40:30.063" v="460" actId="20577"/>
        <pc:sldMkLst>
          <pc:docMk/>
          <pc:sldMk cId="3374469987" sldId="306"/>
        </pc:sldMkLst>
        <pc:spChg chg="mod">
          <ac:chgData name="Scott Bilodeau" userId="S::scott.bilodeau@hennepin.us::46d0b148-1129-49ff-aea1-43411fba60a6" providerId="AD" clId="Web-{C1CCB23A-E2BF-D471-C6C6-97C76C05748E}" dt="2026-03-10T19:40:30.063" v="460" actId="20577"/>
          <ac:spMkLst>
            <pc:docMk/>
            <pc:sldMk cId="3374469987" sldId="306"/>
            <ac:spMk id="10" creationId="{49CD08ED-E3AF-3202-E081-B143EE88C7EC}"/>
          </ac:spMkLst>
        </pc:spChg>
      </pc:sldChg>
      <pc:sldMasterChg chg="modSldLayout">
        <pc:chgData name="Scott Bilodeau" userId="S::scott.bilodeau@hennepin.us::46d0b148-1129-49ff-aea1-43411fba60a6" providerId="AD" clId="Web-{C1CCB23A-E2BF-D471-C6C6-97C76C05748E}" dt="2026-03-10T19:15:20.259" v="315"/>
        <pc:sldMasterMkLst>
          <pc:docMk/>
          <pc:sldMasterMk cId="764034938" sldId="2147483648"/>
        </pc:sldMasterMkLst>
        <pc:sldLayoutChg chg="replId">
          <pc:chgData name="Scott Bilodeau" userId="S::scott.bilodeau@hennepin.us::46d0b148-1129-49ff-aea1-43411fba60a6" providerId="AD" clId="Web-{C1CCB23A-E2BF-D471-C6C6-97C76C05748E}" dt="2026-03-10T19:15:20.259" v="315"/>
          <pc:sldLayoutMkLst>
            <pc:docMk/>
            <pc:sldMasterMk cId="764034938" sldId="2147483648"/>
            <pc:sldLayoutMk cId="3329488903" sldId="2147484078"/>
          </pc:sldLayoutMkLst>
        </pc:sldLayoutChg>
      </pc:sldMasterChg>
      <pc:sldMasterChg chg="add addSldLayout">
        <pc:chgData name="Scott Bilodeau" userId="S::scott.bilodeau@hennepin.us::46d0b148-1129-49ff-aea1-43411fba60a6" providerId="AD" clId="Web-{C1CCB23A-E2BF-D471-C6C6-97C76C05748E}" dt="2026-03-10T19:15:20.259" v="315"/>
        <pc:sldMasterMkLst>
          <pc:docMk/>
          <pc:sldMasterMk cId="764034938" sldId="2147483964"/>
        </pc:sldMasterMkLst>
        <pc:sldLayoutChg chg="add">
          <pc:chgData name="Scott Bilodeau" userId="S::scott.bilodeau@hennepin.us::46d0b148-1129-49ff-aea1-43411fba60a6" providerId="AD" clId="Web-{C1CCB23A-E2BF-D471-C6C6-97C76C05748E}" dt="2026-03-10T19:15:20.259" v="315"/>
          <pc:sldLayoutMkLst>
            <pc:docMk/>
            <pc:sldMasterMk cId="764034938" sldId="2147483964"/>
            <pc:sldLayoutMk cId="2166700657" sldId="2147483677"/>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883857550" sldId="2147483812"/>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229580243" sldId="2147483813"/>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2124461203" sldId="2147483934"/>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1588243535" sldId="2147483935"/>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1908797050" sldId="2147483937"/>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245779256" sldId="2147483938"/>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1035342920" sldId="2147483939"/>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1795381310" sldId="2147483940"/>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1381435663" sldId="2147483941"/>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2083443427" sldId="2147483942"/>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499986466" sldId="2147483943"/>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1458316158" sldId="2147483944"/>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783373783" sldId="2147483945"/>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2004588344" sldId="2147483946"/>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240839683" sldId="2147483947"/>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1738265814" sldId="2147483948"/>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838146550" sldId="2147483949"/>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1007384164" sldId="2147483950"/>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2940938928" sldId="2147483953"/>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503141404" sldId="2147483960"/>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1226384847" sldId="2147483965"/>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387360535" sldId="2147483966"/>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1834628448" sldId="2147483967"/>
          </pc:sldLayoutMkLst>
        </pc:sldLayoutChg>
        <pc:sldLayoutChg chg="add">
          <pc:chgData name="Scott Bilodeau" userId="S::scott.bilodeau@hennepin.us::46d0b148-1129-49ff-aea1-43411fba60a6" providerId="AD" clId="Web-{C1CCB23A-E2BF-D471-C6C6-97C76C05748E}" dt="2026-03-10T19:15:20.259" v="315"/>
          <pc:sldLayoutMkLst>
            <pc:docMk/>
            <pc:sldMasterMk cId="764034938" sldId="2147483964"/>
            <pc:sldLayoutMk cId="2036818281" sldId="2147483968"/>
          </pc:sldLayoutMkLst>
        </pc:sldLayoutChg>
      </pc:sldMasterChg>
      <pc:sldMasterChg chg="add addSldLayout">
        <pc:chgData name="Scott Bilodeau" userId="S::scott.bilodeau@hennepin.us::46d0b148-1129-49ff-aea1-43411fba60a6" providerId="AD" clId="Web-{C1CCB23A-E2BF-D471-C6C6-97C76C05748E}" dt="2026-03-10T19:11:50.946" v="216"/>
        <pc:sldMasterMkLst>
          <pc:docMk/>
          <pc:sldMasterMk cId="764034938" sldId="2147484021"/>
        </pc:sldMasterMkLst>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381435663" sldId="2147483992"/>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083443427" sldId="2147483993"/>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499986466" sldId="2147483994"/>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004588344" sldId="2147483996"/>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40839683" sldId="2147483997"/>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738265814" sldId="2147483998"/>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838146550" sldId="2147483999"/>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226384847" sldId="2147484022"/>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387360535" sldId="2147484023"/>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834628448" sldId="2147484024"/>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036818281" sldId="2147484025"/>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503141404" sldId="2147484026"/>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124461203" sldId="2147484027"/>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588243535" sldId="2147484028"/>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883857550" sldId="2147484029"/>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226384847" sldId="2147484030"/>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387360535" sldId="2147484031"/>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834628448" sldId="2147484032"/>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036818281" sldId="2147484033"/>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503141404" sldId="2147484034"/>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124461203" sldId="2147484035"/>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588243535" sldId="2147484036"/>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883857550" sldId="2147484037"/>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908797050" sldId="2147484038"/>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45779256" sldId="2147484039"/>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035342920" sldId="2147484040"/>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795381310" sldId="2147484041"/>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458316158" sldId="2147484045"/>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783373783" sldId="2147484046"/>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007384164" sldId="2147484051"/>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220266947" sldId="2147484052"/>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185690535" sldId="2147484053"/>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3635832011" sldId="2147484054"/>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081917396" sldId="2147484055"/>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966276175" sldId="2147484056"/>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346220644" sldId="2147484057"/>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377774726" sldId="2147484058"/>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026349284" sldId="2147484059"/>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383558225" sldId="2147484060"/>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056247925" sldId="2147484061"/>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815748473" sldId="2147484062"/>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795381310" sldId="2147484063"/>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381435663" sldId="2147484064"/>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083443427" sldId="2147484065"/>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499986466" sldId="2147484066"/>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458316158" sldId="2147484067"/>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783373783" sldId="2147484068"/>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004588344" sldId="2147484069"/>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40839683" sldId="2147484070"/>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738265814" sldId="2147484071"/>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838146550" sldId="2147484072"/>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007384164" sldId="2147484073"/>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74087157" sldId="2147484074"/>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439669733" sldId="2147484075"/>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2514516483" sldId="2147484076"/>
          </pc:sldLayoutMkLst>
        </pc:sldLayoutChg>
        <pc:sldLayoutChg chg="add">
          <pc:chgData name="Scott Bilodeau" userId="S::scott.bilodeau@hennepin.us::46d0b148-1129-49ff-aea1-43411fba60a6" providerId="AD" clId="Web-{C1CCB23A-E2BF-D471-C6C6-97C76C05748E}" dt="2026-03-10T19:11:50.946" v="216"/>
          <pc:sldLayoutMkLst>
            <pc:docMk/>
            <pc:sldMasterMk cId="764034938" sldId="2147484021"/>
            <pc:sldLayoutMk cId="1113131998" sldId="2147484077"/>
          </pc:sldLayoutMkLst>
        </pc:sldLayoutChg>
      </pc:sldMasterChg>
    </pc:docChg>
  </pc:docChgLst>
  <pc:docChgLst>
    <pc:chgData name="Scott Bilodeau" userId="S::scott.bilodeau@hennepin.us::46d0b148-1129-49ff-aea1-43411fba60a6" providerId="AD" clId="Web-{048902E5-2059-B52D-F037-E37C640FDB66}"/>
    <pc:docChg chg="addSld delSld modSld sldOrd">
      <pc:chgData name="Scott Bilodeau" userId="S::scott.bilodeau@hennepin.us::46d0b148-1129-49ff-aea1-43411fba60a6" providerId="AD" clId="Web-{048902E5-2059-B52D-F037-E37C640FDB66}" dt="2026-03-11T21:23:46.983" v="3083" actId="20577"/>
      <pc:docMkLst>
        <pc:docMk/>
      </pc:docMkLst>
      <pc:sldChg chg="addSp modSp mod setBg">
        <pc:chgData name="Scott Bilodeau" userId="S::scott.bilodeau@hennepin.us::46d0b148-1129-49ff-aea1-43411fba60a6" providerId="AD" clId="Web-{048902E5-2059-B52D-F037-E37C640FDB66}" dt="2026-03-11T21:01:44.059" v="3039"/>
        <pc:sldMkLst>
          <pc:docMk/>
          <pc:sldMk cId="797419849" sldId="267"/>
        </pc:sldMkLst>
        <pc:spChg chg="mod">
          <ac:chgData name="Scott Bilodeau" userId="S::scott.bilodeau@hennepin.us::46d0b148-1129-49ff-aea1-43411fba60a6" providerId="AD" clId="Web-{048902E5-2059-B52D-F037-E37C640FDB66}" dt="2026-03-11T17:12:00.920" v="30" actId="20577"/>
          <ac:spMkLst>
            <pc:docMk/>
            <pc:sldMk cId="797419849" sldId="267"/>
            <ac:spMk id="3" creationId="{00000000-0000-0000-0000-000000000000}"/>
          </ac:spMkLst>
        </pc:spChg>
        <pc:picChg chg="add mod">
          <ac:chgData name="Scott Bilodeau" userId="S::scott.bilodeau@hennepin.us::46d0b148-1129-49ff-aea1-43411fba60a6" providerId="AD" clId="Web-{048902E5-2059-B52D-F037-E37C640FDB66}" dt="2026-03-11T17:10:04.888" v="28" actId="14100"/>
          <ac:picMkLst>
            <pc:docMk/>
            <pc:sldMk cId="797419849" sldId="267"/>
            <ac:picMk id="4" creationId="{BB6B558D-3C4A-4D23-6D86-7C1392452E74}"/>
          </ac:picMkLst>
        </pc:picChg>
      </pc:sldChg>
      <pc:sldChg chg="modSp mod ord setBg">
        <pc:chgData name="Scott Bilodeau" userId="S::scott.bilodeau@hennepin.us::46d0b148-1129-49ff-aea1-43411fba60a6" providerId="AD" clId="Web-{048902E5-2059-B52D-F037-E37C640FDB66}" dt="2026-03-11T21:23:03.686" v="3078" actId="20577"/>
        <pc:sldMkLst>
          <pc:docMk/>
          <pc:sldMk cId="2070922328" sldId="268"/>
        </pc:sldMkLst>
        <pc:spChg chg="mod">
          <ac:chgData name="Scott Bilodeau" userId="S::scott.bilodeau@hennepin.us::46d0b148-1129-49ff-aea1-43411fba60a6" providerId="AD" clId="Web-{048902E5-2059-B52D-F037-E37C640FDB66}" dt="2026-03-11T21:03:56.997" v="3048" actId="20577"/>
          <ac:spMkLst>
            <pc:docMk/>
            <pc:sldMk cId="2070922328" sldId="268"/>
            <ac:spMk id="2" creationId="{00000000-0000-0000-0000-000000000000}"/>
          </ac:spMkLst>
        </pc:spChg>
        <pc:spChg chg="mod">
          <ac:chgData name="Scott Bilodeau" userId="S::scott.bilodeau@hennepin.us::46d0b148-1129-49ff-aea1-43411fba60a6" providerId="AD" clId="Web-{048902E5-2059-B52D-F037-E37C640FDB66}" dt="2026-03-11T21:23:03.686" v="3078" actId="20577"/>
          <ac:spMkLst>
            <pc:docMk/>
            <pc:sldMk cId="2070922328" sldId="268"/>
            <ac:spMk id="7" creationId="{A75BDE16-4549-781D-66CD-550D6EC3DA57}"/>
          </ac:spMkLst>
        </pc:spChg>
      </pc:sldChg>
      <pc:sldChg chg="addSp delSp modSp">
        <pc:chgData name="Scott Bilodeau" userId="S::scott.bilodeau@hennepin.us::46d0b148-1129-49ff-aea1-43411fba60a6" providerId="AD" clId="Web-{048902E5-2059-B52D-F037-E37C640FDB66}" dt="2026-03-11T21:00:27.824" v="3038"/>
        <pc:sldMkLst>
          <pc:docMk/>
          <pc:sldMk cId="2108210730" sldId="271"/>
        </pc:sldMkLst>
        <pc:picChg chg="add mod ord">
          <ac:chgData name="Scott Bilodeau" userId="S::scott.bilodeau@hennepin.us::46d0b148-1129-49ff-aea1-43411fba60a6" providerId="AD" clId="Web-{048902E5-2059-B52D-F037-E37C640FDB66}" dt="2026-03-11T21:00:27.824" v="3038"/>
          <ac:picMkLst>
            <pc:docMk/>
            <pc:sldMk cId="2108210730" sldId="271"/>
            <ac:picMk id="5" creationId="{AD3BF2D3-FC07-DDC8-FBC0-F8DE262EF483}"/>
          </ac:picMkLst>
        </pc:picChg>
      </pc:sldChg>
      <pc:sldChg chg="mod ord setBg">
        <pc:chgData name="Scott Bilodeau" userId="S::scott.bilodeau@hennepin.us::46d0b148-1129-49ff-aea1-43411fba60a6" providerId="AD" clId="Web-{048902E5-2059-B52D-F037-E37C640FDB66}" dt="2026-03-11T21:02:03.762" v="3040"/>
        <pc:sldMkLst>
          <pc:docMk/>
          <pc:sldMk cId="2379392746" sldId="272"/>
        </pc:sldMkLst>
      </pc:sldChg>
      <pc:sldChg chg="modSp">
        <pc:chgData name="Scott Bilodeau" userId="S::scott.bilodeau@hennepin.us::46d0b148-1129-49ff-aea1-43411fba60a6" providerId="AD" clId="Web-{048902E5-2059-B52D-F037-E37C640FDB66}" dt="2026-03-11T17:34:57.428" v="481" actId="14100"/>
        <pc:sldMkLst>
          <pc:docMk/>
          <pc:sldMk cId="3466216216" sldId="274"/>
        </pc:sldMkLst>
        <pc:spChg chg="mod">
          <ac:chgData name="Scott Bilodeau" userId="S::scott.bilodeau@hennepin.us::46d0b148-1129-49ff-aea1-43411fba60a6" providerId="AD" clId="Web-{048902E5-2059-B52D-F037-E37C640FDB66}" dt="2026-03-11T17:34:57.428" v="481" actId="14100"/>
          <ac:spMkLst>
            <pc:docMk/>
            <pc:sldMk cId="3466216216" sldId="274"/>
            <ac:spMk id="3" creationId="{59A597AD-2DC6-798A-690B-A3E0BD2C73C9}"/>
          </ac:spMkLst>
        </pc:spChg>
      </pc:sldChg>
      <pc:sldChg chg="modSp mod ord setBg">
        <pc:chgData name="Scott Bilodeau" userId="S::scott.bilodeau@hennepin.us::46d0b148-1129-49ff-aea1-43411fba60a6" providerId="AD" clId="Web-{048902E5-2059-B52D-F037-E37C640FDB66}" dt="2026-03-11T21:04:51.326" v="3056" actId="20577"/>
        <pc:sldMkLst>
          <pc:docMk/>
          <pc:sldMk cId="3338941048" sldId="275"/>
        </pc:sldMkLst>
        <pc:spChg chg="mod">
          <ac:chgData name="Scott Bilodeau" userId="S::scott.bilodeau@hennepin.us::46d0b148-1129-49ff-aea1-43411fba60a6" providerId="AD" clId="Web-{048902E5-2059-B52D-F037-E37C640FDB66}" dt="2026-03-11T21:04:51.326" v="3056" actId="20577"/>
          <ac:spMkLst>
            <pc:docMk/>
            <pc:sldMk cId="3338941048" sldId="275"/>
            <ac:spMk id="2" creationId="{3142F4BC-FDEF-61F5-BA89-1AF560094DED}"/>
          </ac:spMkLst>
        </pc:spChg>
        <pc:spChg chg="mod">
          <ac:chgData name="Scott Bilodeau" userId="S::scott.bilodeau@hennepin.us::46d0b148-1129-49ff-aea1-43411fba60a6" providerId="AD" clId="Web-{048902E5-2059-B52D-F037-E37C640FDB66}" dt="2026-03-11T21:04:46.607" v="3055" actId="20577"/>
          <ac:spMkLst>
            <pc:docMk/>
            <pc:sldMk cId="3338941048" sldId="275"/>
            <ac:spMk id="6" creationId="{74005154-C4C5-E8DB-FF66-7D8CAD563B80}"/>
          </ac:spMkLst>
        </pc:spChg>
      </pc:sldChg>
      <pc:sldChg chg="addSp modSp mod setBg">
        <pc:chgData name="Scott Bilodeau" userId="S::scott.bilodeau@hennepin.us::46d0b148-1129-49ff-aea1-43411fba60a6" providerId="AD" clId="Web-{048902E5-2059-B52D-F037-E37C640FDB66}" dt="2026-03-11T21:12:03.240" v="3066" actId="20577"/>
        <pc:sldMkLst>
          <pc:docMk/>
          <pc:sldMk cId="4217989225" sldId="276"/>
        </pc:sldMkLst>
        <pc:spChg chg="add mod">
          <ac:chgData name="Scott Bilodeau" userId="S::scott.bilodeau@hennepin.us::46d0b148-1129-49ff-aea1-43411fba60a6" providerId="AD" clId="Web-{048902E5-2059-B52D-F037-E37C640FDB66}" dt="2026-03-11T21:12:03.240" v="3066" actId="20577"/>
          <ac:spMkLst>
            <pc:docMk/>
            <pc:sldMk cId="4217989225" sldId="276"/>
            <ac:spMk id="3" creationId="{D55FB1A9-FE42-0B4D-043D-0565FF3B9C7C}"/>
          </ac:spMkLst>
        </pc:spChg>
        <pc:spChg chg="mod">
          <ac:chgData name="Scott Bilodeau" userId="S::scott.bilodeau@hennepin.us::46d0b148-1129-49ff-aea1-43411fba60a6" providerId="AD" clId="Web-{048902E5-2059-B52D-F037-E37C640FDB66}" dt="2026-03-11T20:07:46.618" v="1752" actId="20577"/>
          <ac:spMkLst>
            <pc:docMk/>
            <pc:sldMk cId="4217989225" sldId="276"/>
            <ac:spMk id="5" creationId="{D943D07C-5E46-3C08-0252-49FCC2305ED3}"/>
          </ac:spMkLst>
        </pc:spChg>
        <pc:picChg chg="add mod">
          <ac:chgData name="Scott Bilodeau" userId="S::scott.bilodeau@hennepin.us::46d0b148-1129-49ff-aea1-43411fba60a6" providerId="AD" clId="Web-{048902E5-2059-B52D-F037-E37C640FDB66}" dt="2026-03-11T20:56:16.554" v="3022"/>
          <ac:picMkLst>
            <pc:docMk/>
            <pc:sldMk cId="4217989225" sldId="276"/>
            <ac:picMk id="4" creationId="{6396CA70-932B-F0C9-7A5A-7149643DFB3A}"/>
          </ac:picMkLst>
        </pc:picChg>
      </pc:sldChg>
      <pc:sldChg chg="addSp modSp mod ord setBg">
        <pc:chgData name="Scott Bilodeau" userId="S::scott.bilodeau@hennepin.us::46d0b148-1129-49ff-aea1-43411fba60a6" providerId="AD" clId="Web-{048902E5-2059-B52D-F037-E37C640FDB66}" dt="2026-03-11T21:11:16.051" v="3062"/>
        <pc:sldMkLst>
          <pc:docMk/>
          <pc:sldMk cId="665860114" sldId="277"/>
        </pc:sldMkLst>
        <pc:spChg chg="mod">
          <ac:chgData name="Scott Bilodeau" userId="S::scott.bilodeau@hennepin.us::46d0b148-1129-49ff-aea1-43411fba60a6" providerId="AD" clId="Web-{048902E5-2059-B52D-F037-E37C640FDB66}" dt="2026-03-11T20:52:07.421" v="2993" actId="20577"/>
          <ac:spMkLst>
            <pc:docMk/>
            <pc:sldMk cId="665860114" sldId="277"/>
            <ac:spMk id="2" creationId="{2AAF6C2C-6422-3328-17ED-C6C68872CD93}"/>
          </ac:spMkLst>
        </pc:spChg>
        <pc:picChg chg="add mod">
          <ac:chgData name="Scott Bilodeau" userId="S::scott.bilodeau@hennepin.us::46d0b148-1129-49ff-aea1-43411fba60a6" providerId="AD" clId="Web-{048902E5-2059-B52D-F037-E37C640FDB66}" dt="2026-03-11T21:06:43.842" v="3058" actId="14100"/>
          <ac:picMkLst>
            <pc:docMk/>
            <pc:sldMk cId="665860114" sldId="277"/>
            <ac:picMk id="5" creationId="{F06937DE-ACC0-AAD3-54B9-2756F3CCD331}"/>
          </ac:picMkLst>
        </pc:picChg>
      </pc:sldChg>
      <pc:sldChg chg="modSp">
        <pc:chgData name="Scott Bilodeau" userId="S::scott.bilodeau@hennepin.us::46d0b148-1129-49ff-aea1-43411fba60a6" providerId="AD" clId="Web-{048902E5-2059-B52D-F037-E37C640FDB66}" dt="2026-03-11T21:07:23.280" v="3061" actId="1076"/>
        <pc:sldMkLst>
          <pc:docMk/>
          <pc:sldMk cId="1754566900" sldId="278"/>
        </pc:sldMkLst>
        <pc:spChg chg="mod">
          <ac:chgData name="Scott Bilodeau" userId="S::scott.bilodeau@hennepin.us::46d0b148-1129-49ff-aea1-43411fba60a6" providerId="AD" clId="Web-{048902E5-2059-B52D-F037-E37C640FDB66}" dt="2026-03-11T21:07:23.280" v="3061" actId="1076"/>
          <ac:spMkLst>
            <pc:docMk/>
            <pc:sldMk cId="1754566900" sldId="278"/>
            <ac:spMk id="2" creationId="{607DA5F9-7A41-A301-EF71-FBE4FFB6664E}"/>
          </ac:spMkLst>
        </pc:spChg>
        <pc:spChg chg="mod">
          <ac:chgData name="Scott Bilodeau" userId="S::scott.bilodeau@hennepin.us::46d0b148-1129-49ff-aea1-43411fba60a6" providerId="AD" clId="Web-{048902E5-2059-B52D-F037-E37C640FDB66}" dt="2026-03-11T21:07:16.655" v="3059" actId="14100"/>
          <ac:spMkLst>
            <pc:docMk/>
            <pc:sldMk cId="1754566900" sldId="278"/>
            <ac:spMk id="3" creationId="{84BF4264-6D1C-9F2D-63D3-231B960EB8F7}"/>
          </ac:spMkLst>
        </pc:spChg>
        <pc:spChg chg="mod">
          <ac:chgData name="Scott Bilodeau" userId="S::scott.bilodeau@hennepin.us::46d0b148-1129-49ff-aea1-43411fba60a6" providerId="AD" clId="Web-{048902E5-2059-B52D-F037-E37C640FDB66}" dt="2026-03-11T21:07:20.718" v="3060" actId="1076"/>
          <ac:spMkLst>
            <pc:docMk/>
            <pc:sldMk cId="1754566900" sldId="278"/>
            <ac:spMk id="4" creationId="{49D8AFD0-FB67-3570-B3DE-4E7F1CF7785C}"/>
          </ac:spMkLst>
        </pc:spChg>
      </pc:sldChg>
      <pc:sldChg chg="modSp">
        <pc:chgData name="Scott Bilodeau" userId="S::scott.bilodeau@hennepin.us::46d0b148-1129-49ff-aea1-43411fba60a6" providerId="AD" clId="Web-{048902E5-2059-B52D-F037-E37C640FDB66}" dt="2026-03-11T20:58:21.634" v="3036" actId="20577"/>
        <pc:sldMkLst>
          <pc:docMk/>
          <pc:sldMk cId="3589503912" sldId="279"/>
        </pc:sldMkLst>
        <pc:spChg chg="mod">
          <ac:chgData name="Scott Bilodeau" userId="S::scott.bilodeau@hennepin.us::46d0b148-1129-49ff-aea1-43411fba60a6" providerId="AD" clId="Web-{048902E5-2059-B52D-F037-E37C640FDB66}" dt="2026-03-11T20:46:15.184" v="2949" actId="1076"/>
          <ac:spMkLst>
            <pc:docMk/>
            <pc:sldMk cId="3589503912" sldId="279"/>
            <ac:spMk id="3" creationId="{6FC9AA5B-41A7-E9CF-7DDB-008A49CAA3E6}"/>
          </ac:spMkLst>
        </pc:spChg>
        <pc:spChg chg="mod">
          <ac:chgData name="Scott Bilodeau" userId="S::scott.bilodeau@hennepin.us::46d0b148-1129-49ff-aea1-43411fba60a6" providerId="AD" clId="Web-{048902E5-2059-B52D-F037-E37C640FDB66}" dt="2026-03-11T20:58:21.634" v="3036" actId="20577"/>
          <ac:spMkLst>
            <pc:docMk/>
            <pc:sldMk cId="3589503912" sldId="279"/>
            <ac:spMk id="4" creationId="{A5525900-45F9-E9C5-E3A9-03D9787879F5}"/>
          </ac:spMkLst>
        </pc:spChg>
      </pc:sldChg>
      <pc:sldChg chg="modSp">
        <pc:chgData name="Scott Bilodeau" userId="S::scott.bilodeau@hennepin.us::46d0b148-1129-49ff-aea1-43411fba60a6" providerId="AD" clId="Web-{048902E5-2059-B52D-F037-E37C640FDB66}" dt="2026-03-11T18:51:35.228" v="1282" actId="1076"/>
        <pc:sldMkLst>
          <pc:docMk/>
          <pc:sldMk cId="1382660875" sldId="283"/>
        </pc:sldMkLst>
        <pc:spChg chg="mod">
          <ac:chgData name="Scott Bilodeau" userId="S::scott.bilodeau@hennepin.us::46d0b148-1129-49ff-aea1-43411fba60a6" providerId="AD" clId="Web-{048902E5-2059-B52D-F037-E37C640FDB66}" dt="2026-03-11T18:51:35.228" v="1282" actId="1076"/>
          <ac:spMkLst>
            <pc:docMk/>
            <pc:sldMk cId="1382660875" sldId="283"/>
            <ac:spMk id="2" creationId="{D8E44F1C-0AC9-A369-AD20-820A503BFAE3}"/>
          </ac:spMkLst>
        </pc:spChg>
        <pc:spChg chg="mod">
          <ac:chgData name="Scott Bilodeau" userId="S::scott.bilodeau@hennepin.us::46d0b148-1129-49ff-aea1-43411fba60a6" providerId="AD" clId="Web-{048902E5-2059-B52D-F037-E37C640FDB66}" dt="2026-03-11T18:51:29.744" v="1280" actId="1076"/>
          <ac:spMkLst>
            <pc:docMk/>
            <pc:sldMk cId="1382660875" sldId="283"/>
            <ac:spMk id="3" creationId="{2DA8249B-DE60-2F5F-C709-582FFE3BEAA8}"/>
          </ac:spMkLst>
        </pc:spChg>
        <pc:spChg chg="mod">
          <ac:chgData name="Scott Bilodeau" userId="S::scott.bilodeau@hennepin.us::46d0b148-1129-49ff-aea1-43411fba60a6" providerId="AD" clId="Web-{048902E5-2059-B52D-F037-E37C640FDB66}" dt="2026-03-11T18:51:32.353" v="1281" actId="1076"/>
          <ac:spMkLst>
            <pc:docMk/>
            <pc:sldMk cId="1382660875" sldId="283"/>
            <ac:spMk id="4" creationId="{DA2AD128-6D82-B139-0E65-E44462096370}"/>
          </ac:spMkLst>
        </pc:spChg>
      </pc:sldChg>
      <pc:sldChg chg="modSp">
        <pc:chgData name="Scott Bilodeau" userId="S::scott.bilodeau@hennepin.us::46d0b148-1129-49ff-aea1-43411fba60a6" providerId="AD" clId="Web-{048902E5-2059-B52D-F037-E37C640FDB66}" dt="2026-03-11T18:52:16.932" v="1292" actId="20577"/>
        <pc:sldMkLst>
          <pc:docMk/>
          <pc:sldMk cId="1204726515" sldId="303"/>
        </pc:sldMkLst>
        <pc:spChg chg="mod">
          <ac:chgData name="Scott Bilodeau" userId="S::scott.bilodeau@hennepin.us::46d0b148-1129-49ff-aea1-43411fba60a6" providerId="AD" clId="Web-{048902E5-2059-B52D-F037-E37C640FDB66}" dt="2026-03-11T18:52:16.932" v="1292" actId="20577"/>
          <ac:spMkLst>
            <pc:docMk/>
            <pc:sldMk cId="1204726515" sldId="303"/>
            <ac:spMk id="10" creationId="{49CD08ED-E3AF-3202-E081-B143EE88C7EC}"/>
          </ac:spMkLst>
        </pc:spChg>
      </pc:sldChg>
      <pc:sldChg chg="modSp mod setBg">
        <pc:chgData name="Scott Bilodeau" userId="S::scott.bilodeau@hennepin.us::46d0b148-1129-49ff-aea1-43411fba60a6" providerId="AD" clId="Web-{048902E5-2059-B52D-F037-E37C640FDB66}" dt="2026-03-11T21:12:55.601" v="3068" actId="20577"/>
        <pc:sldMkLst>
          <pc:docMk/>
          <pc:sldMk cId="1333792776" sldId="309"/>
        </pc:sldMkLst>
        <pc:spChg chg="mod">
          <ac:chgData name="Scott Bilodeau" userId="S::scott.bilodeau@hennepin.us::46d0b148-1129-49ff-aea1-43411fba60a6" providerId="AD" clId="Web-{048902E5-2059-B52D-F037-E37C640FDB66}" dt="2026-03-11T21:12:55.601" v="3068" actId="20577"/>
          <ac:spMkLst>
            <pc:docMk/>
            <pc:sldMk cId="1333792776" sldId="309"/>
            <ac:spMk id="4" creationId="{C6B0A2B7-70A0-59E3-E06C-0D19E9870356}"/>
          </ac:spMkLst>
        </pc:spChg>
      </pc:sldChg>
      <pc:sldChg chg="modSp mod setBg">
        <pc:chgData name="Scott Bilodeau" userId="S::scott.bilodeau@hennepin.us::46d0b148-1129-49ff-aea1-43411fba60a6" providerId="AD" clId="Web-{048902E5-2059-B52D-F037-E37C640FDB66}" dt="2026-03-11T21:13:37.258" v="3070" actId="20577"/>
        <pc:sldMkLst>
          <pc:docMk/>
          <pc:sldMk cId="2812980373" sldId="310"/>
        </pc:sldMkLst>
        <pc:spChg chg="mod">
          <ac:chgData name="Scott Bilodeau" userId="S::scott.bilodeau@hennepin.us::46d0b148-1129-49ff-aea1-43411fba60a6" providerId="AD" clId="Web-{048902E5-2059-B52D-F037-E37C640FDB66}" dt="2026-03-11T21:13:37.258" v="3070" actId="20577"/>
          <ac:spMkLst>
            <pc:docMk/>
            <pc:sldMk cId="2812980373" sldId="310"/>
            <ac:spMk id="4" creationId="{3CD4C1F9-25E6-9903-16B7-A07F8C656064}"/>
          </ac:spMkLst>
        </pc:spChg>
      </pc:sldChg>
      <pc:sldChg chg="modSp add replId">
        <pc:chgData name="Scott Bilodeau" userId="S::scott.bilodeau@hennepin.us::46d0b148-1129-49ff-aea1-43411fba60a6" providerId="AD" clId="Web-{048902E5-2059-B52D-F037-E37C640FDB66}" dt="2026-03-11T17:22:03.642" v="188" actId="20577"/>
        <pc:sldMkLst>
          <pc:docMk/>
          <pc:sldMk cId="2568465792" sldId="311"/>
        </pc:sldMkLst>
        <pc:spChg chg="mod">
          <ac:chgData name="Scott Bilodeau" userId="S::scott.bilodeau@hennepin.us::46d0b148-1129-49ff-aea1-43411fba60a6" providerId="AD" clId="Web-{048902E5-2059-B52D-F037-E37C640FDB66}" dt="2026-03-11T17:22:03.642" v="188" actId="20577"/>
          <ac:spMkLst>
            <pc:docMk/>
            <pc:sldMk cId="2568465792" sldId="311"/>
            <ac:spMk id="10" creationId="{F51440BB-CE9F-81F8-825E-1E95C41613EB}"/>
          </ac:spMkLst>
        </pc:spChg>
      </pc:sldChg>
      <pc:sldChg chg="addSp modSp add replId">
        <pc:chgData name="Scott Bilodeau" userId="S::scott.bilodeau@hennepin.us::46d0b148-1129-49ff-aea1-43411fba60a6" providerId="AD" clId="Web-{048902E5-2059-B52D-F037-E37C640FDB66}" dt="2026-03-11T21:23:46.983" v="3083" actId="20577"/>
        <pc:sldMkLst>
          <pc:docMk/>
          <pc:sldMk cId="4068021464" sldId="312"/>
        </pc:sldMkLst>
        <pc:spChg chg="mod">
          <ac:chgData name="Scott Bilodeau" userId="S::scott.bilodeau@hennepin.us::46d0b148-1129-49ff-aea1-43411fba60a6" providerId="AD" clId="Web-{048902E5-2059-B52D-F037-E37C640FDB66}" dt="2026-03-11T17:40:52.041" v="557" actId="20577"/>
          <ac:spMkLst>
            <pc:docMk/>
            <pc:sldMk cId="4068021464" sldId="312"/>
            <ac:spMk id="2" creationId="{C8393D68-D740-ACFE-560C-516D50BC6167}"/>
          </ac:spMkLst>
        </pc:spChg>
        <pc:spChg chg="add mod">
          <ac:chgData name="Scott Bilodeau" userId="S::scott.bilodeau@hennepin.us::46d0b148-1129-49ff-aea1-43411fba60a6" providerId="AD" clId="Web-{048902E5-2059-B52D-F037-E37C640FDB66}" dt="2026-03-11T18:50:30.197" v="1279" actId="20577"/>
          <ac:spMkLst>
            <pc:docMk/>
            <pc:sldMk cId="4068021464" sldId="312"/>
            <ac:spMk id="4" creationId="{056D4D7E-72AB-465D-3DC0-45BD09D08F1A}"/>
          </ac:spMkLst>
        </pc:spChg>
        <pc:spChg chg="mod">
          <ac:chgData name="Scott Bilodeau" userId="S::scott.bilodeau@hennepin.us::46d0b148-1129-49ff-aea1-43411fba60a6" providerId="AD" clId="Web-{048902E5-2059-B52D-F037-E37C640FDB66}" dt="2026-03-11T21:23:46.983" v="3083" actId="20577"/>
          <ac:spMkLst>
            <pc:docMk/>
            <pc:sldMk cId="4068021464" sldId="312"/>
            <ac:spMk id="7" creationId="{041D35A9-4B50-1600-E620-C7986C9739AA}"/>
          </ac:spMkLst>
        </pc:spChg>
      </pc:sldChg>
      <pc:sldChg chg="modSp add replId">
        <pc:chgData name="Scott Bilodeau" userId="S::scott.bilodeau@hennepin.us::46d0b148-1129-49ff-aea1-43411fba60a6" providerId="AD" clId="Web-{048902E5-2059-B52D-F037-E37C640FDB66}" dt="2026-03-11T19:33:40.211" v="1361" actId="20577"/>
        <pc:sldMkLst>
          <pc:docMk/>
          <pc:sldMk cId="2727425747" sldId="313"/>
        </pc:sldMkLst>
        <pc:spChg chg="mod">
          <ac:chgData name="Scott Bilodeau" userId="S::scott.bilodeau@hennepin.us::46d0b148-1129-49ff-aea1-43411fba60a6" providerId="AD" clId="Web-{048902E5-2059-B52D-F037-E37C640FDB66}" dt="2026-03-11T19:33:40.211" v="1361" actId="20577"/>
          <ac:spMkLst>
            <pc:docMk/>
            <pc:sldMk cId="2727425747" sldId="313"/>
            <ac:spMk id="10" creationId="{06146CF2-8994-98B6-049B-DB4C5A9EB986}"/>
          </ac:spMkLst>
        </pc:spChg>
      </pc:sldChg>
    </pc:docChg>
  </pc:docChgLst>
  <pc:docChgLst>
    <pc:chgData name="Scott Bilodeau" userId="S::scott.bilodeau@hennepin.us::46d0b148-1129-49ff-aea1-43411fba60a6" providerId="AD" clId="Web-{F8C174CF-683E-147A-AD65-9C07DDB6A23E}"/>
    <pc:docChg chg="modSld">
      <pc:chgData name="Scott Bilodeau" userId="S::scott.bilodeau@hennepin.us::46d0b148-1129-49ff-aea1-43411fba60a6" providerId="AD" clId="Web-{F8C174CF-683E-147A-AD65-9C07DDB6A23E}" dt="2026-03-12T16:48:40.932" v="7" actId="20577"/>
      <pc:docMkLst>
        <pc:docMk/>
      </pc:docMkLst>
      <pc:sldChg chg="modSp">
        <pc:chgData name="Scott Bilodeau" userId="S::scott.bilodeau@hennepin.us::46d0b148-1129-49ff-aea1-43411fba60a6" providerId="AD" clId="Web-{F8C174CF-683E-147A-AD65-9C07DDB6A23E}" dt="2026-03-12T16:48:34.651" v="5" actId="20577"/>
        <pc:sldMkLst>
          <pc:docMk/>
          <pc:sldMk cId="2070922328" sldId="268"/>
        </pc:sldMkLst>
        <pc:spChg chg="mod">
          <ac:chgData name="Scott Bilodeau" userId="S::scott.bilodeau@hennepin.us::46d0b148-1129-49ff-aea1-43411fba60a6" providerId="AD" clId="Web-{F8C174CF-683E-147A-AD65-9C07DDB6A23E}" dt="2026-03-12T16:48:34.651" v="5" actId="20577"/>
          <ac:spMkLst>
            <pc:docMk/>
            <pc:sldMk cId="2070922328" sldId="268"/>
            <ac:spMk id="2" creationId="{00000000-0000-0000-0000-000000000000}"/>
          </ac:spMkLst>
        </pc:spChg>
        <pc:spChg chg="mod">
          <ac:chgData name="Scott Bilodeau" userId="S::scott.bilodeau@hennepin.us::46d0b148-1129-49ff-aea1-43411fba60a6" providerId="AD" clId="Web-{F8C174CF-683E-147A-AD65-9C07DDB6A23E}" dt="2026-03-12T16:48:32.088" v="4" actId="20577"/>
          <ac:spMkLst>
            <pc:docMk/>
            <pc:sldMk cId="2070922328" sldId="268"/>
            <ac:spMk id="7" creationId="{A75BDE16-4549-781D-66CD-550D6EC3DA57}"/>
          </ac:spMkLst>
        </pc:spChg>
      </pc:sldChg>
      <pc:sldChg chg="modSp">
        <pc:chgData name="Scott Bilodeau" userId="S::scott.bilodeau@hennepin.us::46d0b148-1129-49ff-aea1-43411fba60a6" providerId="AD" clId="Web-{F8C174CF-683E-147A-AD65-9C07DDB6A23E}" dt="2026-03-12T16:48:40.932" v="7" actId="20577"/>
        <pc:sldMkLst>
          <pc:docMk/>
          <pc:sldMk cId="4068021464" sldId="312"/>
        </pc:sldMkLst>
        <pc:spChg chg="mod">
          <ac:chgData name="Scott Bilodeau" userId="S::scott.bilodeau@hennepin.us::46d0b148-1129-49ff-aea1-43411fba60a6" providerId="AD" clId="Web-{F8C174CF-683E-147A-AD65-9C07DDB6A23E}" dt="2026-03-12T16:48:40.932" v="7" actId="20577"/>
          <ac:spMkLst>
            <pc:docMk/>
            <pc:sldMk cId="4068021464" sldId="312"/>
            <ac:spMk id="4" creationId="{056D4D7E-72AB-465D-3DC0-45BD09D08F1A}"/>
          </ac:spMkLst>
        </pc:spChg>
        <pc:spChg chg="mod">
          <ac:chgData name="Scott Bilodeau" userId="S::scott.bilodeau@hennepin.us::46d0b148-1129-49ff-aea1-43411fba60a6" providerId="AD" clId="Web-{F8C174CF-683E-147A-AD65-9C07DDB6A23E}" dt="2026-03-12T16:48:37.182" v="6" actId="20577"/>
          <ac:spMkLst>
            <pc:docMk/>
            <pc:sldMk cId="4068021464" sldId="312"/>
            <ac:spMk id="7" creationId="{041D35A9-4B50-1600-E620-C7986C9739AA}"/>
          </ac:spMkLst>
        </pc:spChg>
      </pc:sldChg>
    </pc:docChg>
  </pc:docChgLst>
</pc:chgInfo>
</file>

<file path=ppt/comments/modernComment_125_FBCC89A8.xml><?xml version="1.0" encoding="utf-8"?>
<p188:cmLst xmlns:a="http://schemas.openxmlformats.org/drawingml/2006/main" xmlns:r="http://schemas.openxmlformats.org/officeDocument/2006/relationships" xmlns:p188="http://schemas.microsoft.com/office/powerpoint/2018/8/main">
  <p188:cm id="{1FF8CDB6-534C-4318-B79E-930D2331A1AD}" authorId="{A907D7AA-85E1-9C60-0598-35AB16B6A9C1}" status="resolved" created="2024-03-07T19:32:04.988" complete="100000">
    <ac:txMkLst xmlns:ac="http://schemas.microsoft.com/office/drawing/2013/main/command">
      <pc:docMk xmlns:pc="http://schemas.microsoft.com/office/powerpoint/2013/main/command"/>
      <pc:sldMk xmlns:pc="http://schemas.microsoft.com/office/powerpoint/2013/main/command" cId="4224485800" sldId="293"/>
      <ac:spMk id="2" creationId="{3AB3216F-12D6-3479-F9EB-2B650EE816CF}"/>
      <ac:txMk cp="0" len="25">
        <ac:context len="26" hash="4199116587"/>
      </ac:txMk>
    </ac:txMkLst>
    <p188:pos x="6785428" y="532190"/>
    <p188:replyLst>
      <p188:reply id="{42087338-F7D7-47D3-A772-134B0414825A}" authorId="{C0094CA8-4304-623F-F491-04902ADC8268}" created="2024-03-07T20:06:31.576">
        <p188:txBody>
          <a:bodyPr/>
          <a:lstStyle/>
          <a:p>
            <a:r>
              <a:rPr lang="en-US"/>
              <a:t>I will make the suggested adjustments!</a:t>
            </a:r>
          </a:p>
        </p188:txBody>
        <p188:extLst>
          <p:ext xmlns:p="http://schemas.openxmlformats.org/presentationml/2006/main" uri="{57CB4572-C831-44C2-8A1C-0ADB6CCDFE69}">
            <p223:reactions xmlns:p223="http://schemas.microsoft.com/office/powerpoint/2022/03/main">
              <p223:rxn type="👍">
                <p223:instance time="2024-03-07T20:25:30.855" authorId="{A907D7AA-85E1-9C60-0598-35AB16B6A9C1}"/>
              </p223:rxn>
            </p223:reactions>
          </p:ext>
        </p188:extLst>
      </p188:reply>
    </p188:replyLst>
    <p188:txBody>
      <a:bodyPr/>
      <a:lstStyle/>
      <a:p>
        <a:r>
          <a:rPr lang="en-US"/>
          <a:t>[@Scott Bilodeau] Reviewer feedback: [Slide 25] When will this group meet? How to get involved? </a:t>
        </a:r>
      </a:p>
    </p188:txBody>
    <p188:extLst>
      <p:ext xmlns:p="http://schemas.openxmlformats.org/presentationml/2006/main" uri="{57CB4572-C831-44C2-8A1C-0ADB6CCDFE69}">
        <p223:reactions xmlns:p223="http://schemas.microsoft.com/office/powerpoint/2022/03/main">
          <p223:rxn type="👍">
            <p223:instance time="2024-03-07T20:06:04.794" authorId="{C0094CA8-4304-623F-F491-04902ADC8268}"/>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244F5-14DB-4689-9494-8C4839E48744}" type="doc">
      <dgm:prSet loTypeId="urn:microsoft.com/office/officeart/2005/8/layout/cycle8" loCatId="cycle" qsTypeId="urn:microsoft.com/office/officeart/2005/8/quickstyle/simple1" qsCatId="simple" csTypeId="urn:microsoft.com/office/officeart/2005/8/colors/accent1_2" csCatId="accent1" phldr="1"/>
      <dgm:spPr/>
    </dgm:pt>
    <dgm:pt modelId="{D416DFC4-DD8F-4915-8546-EA2440F3DADE}">
      <dgm:prSet phldrT="[Text]"/>
      <dgm:spPr/>
      <dgm:t>
        <a:bodyPr/>
        <a:lstStyle/>
        <a:p>
          <a:pPr rtl="0"/>
          <a:r>
            <a:rPr lang="en-US" dirty="0"/>
            <a:t>Year 2: Assess &amp; Report on Plan Progress</a:t>
          </a:r>
          <a:r>
            <a:rPr lang="en-US" dirty="0">
              <a:latin typeface="Calibri Light" panose="020F0302020204030204"/>
            </a:rPr>
            <a:t> (2025)</a:t>
          </a:r>
          <a:endParaRPr lang="en-US" dirty="0"/>
        </a:p>
      </dgm:t>
    </dgm:pt>
    <dgm:pt modelId="{65D19512-3640-4450-B7FD-1DDD8D53FF6C}" type="parTrans" cxnId="{4E0401A3-582F-4DE0-AC28-1DAA17F468CE}">
      <dgm:prSet/>
      <dgm:spPr/>
      <dgm:t>
        <a:bodyPr/>
        <a:lstStyle/>
        <a:p>
          <a:endParaRPr lang="en-US"/>
        </a:p>
      </dgm:t>
    </dgm:pt>
    <dgm:pt modelId="{266DCC56-41DF-49E0-A4A0-7458E39A089A}" type="sibTrans" cxnId="{4E0401A3-582F-4DE0-AC28-1DAA17F468CE}">
      <dgm:prSet/>
      <dgm:spPr/>
      <dgm:t>
        <a:bodyPr/>
        <a:lstStyle/>
        <a:p>
          <a:endParaRPr lang="en-US"/>
        </a:p>
      </dgm:t>
    </dgm:pt>
    <dgm:pt modelId="{0E40A65B-956F-4286-A1A6-CC31C0206FA2}">
      <dgm:prSet phldrT="[Text]"/>
      <dgm:spPr>
        <a:solidFill>
          <a:schemeClr val="accent1">
            <a:lumMod val="50000"/>
          </a:schemeClr>
        </a:solidFill>
      </dgm:spPr>
      <dgm:t>
        <a:bodyPr/>
        <a:lstStyle/>
        <a:p>
          <a:pPr rtl="0"/>
          <a:r>
            <a:rPr lang="en-US" dirty="0"/>
            <a:t>Year 3: Assess &amp; Report on Plan Progress</a:t>
          </a:r>
          <a:r>
            <a:rPr lang="en-US" dirty="0">
              <a:latin typeface="Calibri Light" panose="020F0302020204030204"/>
            </a:rPr>
            <a:t> (2026)</a:t>
          </a:r>
          <a:endParaRPr lang="en-US" dirty="0"/>
        </a:p>
      </dgm:t>
    </dgm:pt>
    <dgm:pt modelId="{15459E8B-7E13-4E94-A413-EF3BFFD39238}" type="parTrans" cxnId="{70A6ED94-081D-41BC-ABC4-43040B438265}">
      <dgm:prSet/>
      <dgm:spPr/>
      <dgm:t>
        <a:bodyPr/>
        <a:lstStyle/>
        <a:p>
          <a:endParaRPr lang="en-US"/>
        </a:p>
      </dgm:t>
    </dgm:pt>
    <dgm:pt modelId="{21817FB3-BDA8-49D8-B0AC-94BA9FF030C2}" type="sibTrans" cxnId="{70A6ED94-081D-41BC-ABC4-43040B438265}">
      <dgm:prSet/>
      <dgm:spPr/>
      <dgm:t>
        <a:bodyPr/>
        <a:lstStyle/>
        <a:p>
          <a:endParaRPr lang="en-US"/>
        </a:p>
      </dgm:t>
    </dgm:pt>
    <dgm:pt modelId="{07BAEA02-7E8E-4D1B-91EB-BB4163612D0C}">
      <dgm:prSet phldrT="[Text]"/>
      <dgm:spPr>
        <a:solidFill>
          <a:schemeClr val="accent1">
            <a:lumMod val="40000"/>
            <a:lumOff val="60000"/>
          </a:schemeClr>
        </a:solidFill>
      </dgm:spPr>
      <dgm:t>
        <a:bodyPr/>
        <a:lstStyle/>
        <a:p>
          <a:pPr rtl="0"/>
          <a:r>
            <a:rPr lang="en-US" dirty="0"/>
            <a:t>Year 1: Develop Plan and Goals</a:t>
          </a:r>
          <a:r>
            <a:rPr lang="en-US" dirty="0">
              <a:latin typeface="Calibri Light" panose="020F0302020204030204"/>
            </a:rPr>
            <a:t> (2024)</a:t>
          </a:r>
          <a:endParaRPr lang="en-US" dirty="0"/>
        </a:p>
      </dgm:t>
    </dgm:pt>
    <dgm:pt modelId="{55551670-E955-4A82-8660-CE6C4A2D2879}" type="sibTrans" cxnId="{6D2323A7-2549-4041-8DBD-0F713E0859B9}">
      <dgm:prSet/>
      <dgm:spPr/>
      <dgm:t>
        <a:bodyPr/>
        <a:lstStyle/>
        <a:p>
          <a:endParaRPr lang="en-US"/>
        </a:p>
      </dgm:t>
    </dgm:pt>
    <dgm:pt modelId="{5FB36770-6344-4E2D-99F0-5FEDE8C91ACA}" type="parTrans" cxnId="{6D2323A7-2549-4041-8DBD-0F713E0859B9}">
      <dgm:prSet/>
      <dgm:spPr/>
      <dgm:t>
        <a:bodyPr/>
        <a:lstStyle/>
        <a:p>
          <a:endParaRPr lang="en-US"/>
        </a:p>
      </dgm:t>
    </dgm:pt>
    <dgm:pt modelId="{18EC9E66-407D-4AD5-9683-ED31A7C2FDCC}" type="pres">
      <dgm:prSet presAssocID="{9C8244F5-14DB-4689-9494-8C4839E48744}" presName="compositeShape" presStyleCnt="0">
        <dgm:presLayoutVars>
          <dgm:chMax val="7"/>
          <dgm:dir/>
          <dgm:resizeHandles val="exact"/>
        </dgm:presLayoutVars>
      </dgm:prSet>
      <dgm:spPr/>
    </dgm:pt>
    <dgm:pt modelId="{1E2454D3-0C07-4325-B348-4ACDABE7694A}" type="pres">
      <dgm:prSet presAssocID="{9C8244F5-14DB-4689-9494-8C4839E48744}" presName="wedge1" presStyleLbl="node1" presStyleIdx="0" presStyleCnt="3"/>
      <dgm:spPr/>
    </dgm:pt>
    <dgm:pt modelId="{D2F53AB8-A791-456A-9EAD-2D785228353F}" type="pres">
      <dgm:prSet presAssocID="{9C8244F5-14DB-4689-9494-8C4839E48744}" presName="dummy1a" presStyleCnt="0"/>
      <dgm:spPr/>
    </dgm:pt>
    <dgm:pt modelId="{21132ADD-159D-4ED2-831B-B9DE9468E073}" type="pres">
      <dgm:prSet presAssocID="{9C8244F5-14DB-4689-9494-8C4839E48744}" presName="dummy1b" presStyleCnt="0"/>
      <dgm:spPr/>
    </dgm:pt>
    <dgm:pt modelId="{8DA86757-DB28-43B0-B1A4-9A8BB40E4176}" type="pres">
      <dgm:prSet presAssocID="{9C8244F5-14DB-4689-9494-8C4839E48744}" presName="wedge1Tx" presStyleLbl="node1" presStyleIdx="0" presStyleCnt="3">
        <dgm:presLayoutVars>
          <dgm:chMax val="0"/>
          <dgm:chPref val="0"/>
          <dgm:bulletEnabled val="1"/>
        </dgm:presLayoutVars>
      </dgm:prSet>
      <dgm:spPr/>
    </dgm:pt>
    <dgm:pt modelId="{211D8389-05DD-4D23-8070-99796561CE83}" type="pres">
      <dgm:prSet presAssocID="{9C8244F5-14DB-4689-9494-8C4839E48744}" presName="wedge2" presStyleLbl="node1" presStyleIdx="1" presStyleCnt="3"/>
      <dgm:spPr/>
    </dgm:pt>
    <dgm:pt modelId="{A96789DB-9131-493D-9E43-478954AC2255}" type="pres">
      <dgm:prSet presAssocID="{9C8244F5-14DB-4689-9494-8C4839E48744}" presName="dummy2a" presStyleCnt="0"/>
      <dgm:spPr/>
    </dgm:pt>
    <dgm:pt modelId="{EB8AF69C-E382-4C94-ABC9-DACA634782F6}" type="pres">
      <dgm:prSet presAssocID="{9C8244F5-14DB-4689-9494-8C4839E48744}" presName="dummy2b" presStyleCnt="0"/>
      <dgm:spPr/>
    </dgm:pt>
    <dgm:pt modelId="{4B96CD16-061D-4DD8-BE68-E2026DD9B291}" type="pres">
      <dgm:prSet presAssocID="{9C8244F5-14DB-4689-9494-8C4839E48744}" presName="wedge2Tx" presStyleLbl="node1" presStyleIdx="1" presStyleCnt="3">
        <dgm:presLayoutVars>
          <dgm:chMax val="0"/>
          <dgm:chPref val="0"/>
          <dgm:bulletEnabled val="1"/>
        </dgm:presLayoutVars>
      </dgm:prSet>
      <dgm:spPr/>
    </dgm:pt>
    <dgm:pt modelId="{EC12570D-0359-449B-BE27-CDA21A1539E8}" type="pres">
      <dgm:prSet presAssocID="{9C8244F5-14DB-4689-9494-8C4839E48744}" presName="wedge3" presStyleLbl="node1" presStyleIdx="2" presStyleCnt="3"/>
      <dgm:spPr/>
    </dgm:pt>
    <dgm:pt modelId="{FB2E78A3-66AE-43C9-BAEC-6FB018DC7FCA}" type="pres">
      <dgm:prSet presAssocID="{9C8244F5-14DB-4689-9494-8C4839E48744}" presName="dummy3a" presStyleCnt="0"/>
      <dgm:spPr/>
    </dgm:pt>
    <dgm:pt modelId="{2223297F-82DC-4666-8EC3-DECFA7209E94}" type="pres">
      <dgm:prSet presAssocID="{9C8244F5-14DB-4689-9494-8C4839E48744}" presName="dummy3b" presStyleCnt="0"/>
      <dgm:spPr/>
    </dgm:pt>
    <dgm:pt modelId="{C1D1D8C4-4207-47A5-BD95-29AA5DB20AC3}" type="pres">
      <dgm:prSet presAssocID="{9C8244F5-14DB-4689-9494-8C4839E48744}" presName="wedge3Tx" presStyleLbl="node1" presStyleIdx="2" presStyleCnt="3">
        <dgm:presLayoutVars>
          <dgm:chMax val="0"/>
          <dgm:chPref val="0"/>
          <dgm:bulletEnabled val="1"/>
        </dgm:presLayoutVars>
      </dgm:prSet>
      <dgm:spPr/>
    </dgm:pt>
    <dgm:pt modelId="{7224131B-1581-44D0-9E9E-8F82E0F12227}" type="pres">
      <dgm:prSet presAssocID="{266DCC56-41DF-49E0-A4A0-7458E39A089A}" presName="arrowWedge1" presStyleLbl="fgSibTrans2D1" presStyleIdx="0" presStyleCnt="3"/>
      <dgm:spPr/>
    </dgm:pt>
    <dgm:pt modelId="{C49B2EB7-DDBA-4A9B-BC10-FF32EC046CC0}" type="pres">
      <dgm:prSet presAssocID="{21817FB3-BDA8-49D8-B0AC-94BA9FF030C2}" presName="arrowWedge2" presStyleLbl="fgSibTrans2D1" presStyleIdx="1" presStyleCnt="3"/>
      <dgm:spPr/>
    </dgm:pt>
    <dgm:pt modelId="{C9827C18-9034-4AE0-A9E2-DDFBF569CFF8}" type="pres">
      <dgm:prSet presAssocID="{55551670-E955-4A82-8660-CE6C4A2D2879}" presName="arrowWedge3" presStyleLbl="fgSibTrans2D1" presStyleIdx="2" presStyleCnt="3"/>
      <dgm:spPr/>
    </dgm:pt>
  </dgm:ptLst>
  <dgm:cxnLst>
    <dgm:cxn modelId="{CE9E6D10-D90E-49FE-B299-8AB8A2EE04AB}" type="presOf" srcId="{07BAEA02-7E8E-4D1B-91EB-BB4163612D0C}" destId="{C1D1D8C4-4207-47A5-BD95-29AA5DB20AC3}" srcOrd="1" destOrd="0" presId="urn:microsoft.com/office/officeart/2005/8/layout/cycle8"/>
    <dgm:cxn modelId="{16621D66-F8D4-42DB-9ACC-DE2D0BF5B026}" type="presOf" srcId="{0E40A65B-956F-4286-A1A6-CC31C0206FA2}" destId="{211D8389-05DD-4D23-8070-99796561CE83}" srcOrd="0" destOrd="0" presId="urn:microsoft.com/office/officeart/2005/8/layout/cycle8"/>
    <dgm:cxn modelId="{70A6ED94-081D-41BC-ABC4-43040B438265}" srcId="{9C8244F5-14DB-4689-9494-8C4839E48744}" destId="{0E40A65B-956F-4286-A1A6-CC31C0206FA2}" srcOrd="1" destOrd="0" parTransId="{15459E8B-7E13-4E94-A413-EF3BFFD39238}" sibTransId="{21817FB3-BDA8-49D8-B0AC-94BA9FF030C2}"/>
    <dgm:cxn modelId="{316C83A0-AA31-4354-A627-78C05EF31E68}" type="presOf" srcId="{D416DFC4-DD8F-4915-8546-EA2440F3DADE}" destId="{8DA86757-DB28-43B0-B1A4-9A8BB40E4176}" srcOrd="1" destOrd="0" presId="urn:microsoft.com/office/officeart/2005/8/layout/cycle8"/>
    <dgm:cxn modelId="{4E0401A3-582F-4DE0-AC28-1DAA17F468CE}" srcId="{9C8244F5-14DB-4689-9494-8C4839E48744}" destId="{D416DFC4-DD8F-4915-8546-EA2440F3DADE}" srcOrd="0" destOrd="0" parTransId="{65D19512-3640-4450-B7FD-1DDD8D53FF6C}" sibTransId="{266DCC56-41DF-49E0-A4A0-7458E39A089A}"/>
    <dgm:cxn modelId="{6D2323A7-2549-4041-8DBD-0F713E0859B9}" srcId="{9C8244F5-14DB-4689-9494-8C4839E48744}" destId="{07BAEA02-7E8E-4D1B-91EB-BB4163612D0C}" srcOrd="2" destOrd="0" parTransId="{5FB36770-6344-4E2D-99F0-5FEDE8C91ACA}" sibTransId="{55551670-E955-4A82-8660-CE6C4A2D2879}"/>
    <dgm:cxn modelId="{F572C0CA-F6B3-4899-9ADC-1B247CAB8266}" type="presOf" srcId="{9C8244F5-14DB-4689-9494-8C4839E48744}" destId="{18EC9E66-407D-4AD5-9683-ED31A7C2FDCC}" srcOrd="0" destOrd="0" presId="urn:microsoft.com/office/officeart/2005/8/layout/cycle8"/>
    <dgm:cxn modelId="{B248B4D3-1018-4CEB-A98E-8265F533A488}" type="presOf" srcId="{07BAEA02-7E8E-4D1B-91EB-BB4163612D0C}" destId="{EC12570D-0359-449B-BE27-CDA21A1539E8}" srcOrd="0" destOrd="0" presId="urn:microsoft.com/office/officeart/2005/8/layout/cycle8"/>
    <dgm:cxn modelId="{979FBAEA-014F-484C-8873-41325FD02222}" type="presOf" srcId="{D416DFC4-DD8F-4915-8546-EA2440F3DADE}" destId="{1E2454D3-0C07-4325-B348-4ACDABE7694A}" srcOrd="0" destOrd="0" presId="urn:microsoft.com/office/officeart/2005/8/layout/cycle8"/>
    <dgm:cxn modelId="{28DB0AF6-BF57-45EF-834D-0F20FD12BE24}" type="presOf" srcId="{0E40A65B-956F-4286-A1A6-CC31C0206FA2}" destId="{4B96CD16-061D-4DD8-BE68-E2026DD9B291}" srcOrd="1" destOrd="0" presId="urn:microsoft.com/office/officeart/2005/8/layout/cycle8"/>
    <dgm:cxn modelId="{068C4C1D-909B-4B56-B1A7-3F6543066D7B}" type="presParOf" srcId="{18EC9E66-407D-4AD5-9683-ED31A7C2FDCC}" destId="{1E2454D3-0C07-4325-B348-4ACDABE7694A}" srcOrd="0" destOrd="0" presId="urn:microsoft.com/office/officeart/2005/8/layout/cycle8"/>
    <dgm:cxn modelId="{C759F47A-B0A6-4DF6-B0A3-1C8536F0AF46}" type="presParOf" srcId="{18EC9E66-407D-4AD5-9683-ED31A7C2FDCC}" destId="{D2F53AB8-A791-456A-9EAD-2D785228353F}" srcOrd="1" destOrd="0" presId="urn:microsoft.com/office/officeart/2005/8/layout/cycle8"/>
    <dgm:cxn modelId="{3D67D77E-ADB8-4773-91DA-F4DC28D25CE6}" type="presParOf" srcId="{18EC9E66-407D-4AD5-9683-ED31A7C2FDCC}" destId="{21132ADD-159D-4ED2-831B-B9DE9468E073}" srcOrd="2" destOrd="0" presId="urn:microsoft.com/office/officeart/2005/8/layout/cycle8"/>
    <dgm:cxn modelId="{8DE5A34B-C311-4821-945C-F35B631EBADB}" type="presParOf" srcId="{18EC9E66-407D-4AD5-9683-ED31A7C2FDCC}" destId="{8DA86757-DB28-43B0-B1A4-9A8BB40E4176}" srcOrd="3" destOrd="0" presId="urn:microsoft.com/office/officeart/2005/8/layout/cycle8"/>
    <dgm:cxn modelId="{7D382A27-882C-4A2A-930B-90B3814F6303}" type="presParOf" srcId="{18EC9E66-407D-4AD5-9683-ED31A7C2FDCC}" destId="{211D8389-05DD-4D23-8070-99796561CE83}" srcOrd="4" destOrd="0" presId="urn:microsoft.com/office/officeart/2005/8/layout/cycle8"/>
    <dgm:cxn modelId="{F6D3F6A5-E8A4-4A34-ADEB-59836EEE1272}" type="presParOf" srcId="{18EC9E66-407D-4AD5-9683-ED31A7C2FDCC}" destId="{A96789DB-9131-493D-9E43-478954AC2255}" srcOrd="5" destOrd="0" presId="urn:microsoft.com/office/officeart/2005/8/layout/cycle8"/>
    <dgm:cxn modelId="{79A88BC9-D7B4-46FE-A69D-FAABC05D4FE5}" type="presParOf" srcId="{18EC9E66-407D-4AD5-9683-ED31A7C2FDCC}" destId="{EB8AF69C-E382-4C94-ABC9-DACA634782F6}" srcOrd="6" destOrd="0" presId="urn:microsoft.com/office/officeart/2005/8/layout/cycle8"/>
    <dgm:cxn modelId="{ED0D6398-B4CC-472E-8BEB-6755A17A5EB6}" type="presParOf" srcId="{18EC9E66-407D-4AD5-9683-ED31A7C2FDCC}" destId="{4B96CD16-061D-4DD8-BE68-E2026DD9B291}" srcOrd="7" destOrd="0" presId="urn:microsoft.com/office/officeart/2005/8/layout/cycle8"/>
    <dgm:cxn modelId="{9C771A1B-8CBE-4207-9FF2-48CFB5571BBE}" type="presParOf" srcId="{18EC9E66-407D-4AD5-9683-ED31A7C2FDCC}" destId="{EC12570D-0359-449B-BE27-CDA21A1539E8}" srcOrd="8" destOrd="0" presId="urn:microsoft.com/office/officeart/2005/8/layout/cycle8"/>
    <dgm:cxn modelId="{91E50A17-5BE9-4128-B5DF-FA174C439E81}" type="presParOf" srcId="{18EC9E66-407D-4AD5-9683-ED31A7C2FDCC}" destId="{FB2E78A3-66AE-43C9-BAEC-6FB018DC7FCA}" srcOrd="9" destOrd="0" presId="urn:microsoft.com/office/officeart/2005/8/layout/cycle8"/>
    <dgm:cxn modelId="{D69F8929-2505-407F-834A-166FC83C1AEB}" type="presParOf" srcId="{18EC9E66-407D-4AD5-9683-ED31A7C2FDCC}" destId="{2223297F-82DC-4666-8EC3-DECFA7209E94}" srcOrd="10" destOrd="0" presId="urn:microsoft.com/office/officeart/2005/8/layout/cycle8"/>
    <dgm:cxn modelId="{D9D11D10-40AC-45C5-B533-EC6246387332}" type="presParOf" srcId="{18EC9E66-407D-4AD5-9683-ED31A7C2FDCC}" destId="{C1D1D8C4-4207-47A5-BD95-29AA5DB20AC3}" srcOrd="11" destOrd="0" presId="urn:microsoft.com/office/officeart/2005/8/layout/cycle8"/>
    <dgm:cxn modelId="{4E9C0137-E841-47DC-A279-2C999D236E46}" type="presParOf" srcId="{18EC9E66-407D-4AD5-9683-ED31A7C2FDCC}" destId="{7224131B-1581-44D0-9E9E-8F82E0F12227}" srcOrd="12" destOrd="0" presId="urn:microsoft.com/office/officeart/2005/8/layout/cycle8"/>
    <dgm:cxn modelId="{A76379B0-0950-467D-A9C5-F7AB22CBFE61}" type="presParOf" srcId="{18EC9E66-407D-4AD5-9683-ED31A7C2FDCC}" destId="{C49B2EB7-DDBA-4A9B-BC10-FF32EC046CC0}" srcOrd="13" destOrd="0" presId="urn:microsoft.com/office/officeart/2005/8/layout/cycle8"/>
    <dgm:cxn modelId="{F6149796-BAF1-4D12-8E4B-ADE96713C5D6}" type="presParOf" srcId="{18EC9E66-407D-4AD5-9683-ED31A7C2FDCC}" destId="{C9827C18-9034-4AE0-A9E2-DDFBF569CFF8}"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454D3-0C07-4325-B348-4ACDABE7694A}">
      <dsp:nvSpPr>
        <dsp:cNvPr id="0" name=""/>
        <dsp:cNvSpPr/>
      </dsp:nvSpPr>
      <dsp:spPr>
        <a:xfrm>
          <a:off x="1996186" y="295357"/>
          <a:ext cx="3816933" cy="381693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Year 2: Assess &amp; Report on Plan Progress</a:t>
          </a:r>
          <a:r>
            <a:rPr lang="en-US" sz="1800" kern="1200" dirty="0">
              <a:latin typeface="Calibri Light" panose="020F0302020204030204"/>
            </a:rPr>
            <a:t> (2025)</a:t>
          </a:r>
          <a:endParaRPr lang="en-US" sz="1800" kern="1200" dirty="0"/>
        </a:p>
      </dsp:txBody>
      <dsp:txXfrm>
        <a:off x="4007801" y="1104184"/>
        <a:ext cx="1363190" cy="1135992"/>
      </dsp:txXfrm>
    </dsp:sp>
    <dsp:sp modelId="{211D8389-05DD-4D23-8070-99796561CE83}">
      <dsp:nvSpPr>
        <dsp:cNvPr id="0" name=""/>
        <dsp:cNvSpPr/>
      </dsp:nvSpPr>
      <dsp:spPr>
        <a:xfrm>
          <a:off x="1917575" y="431676"/>
          <a:ext cx="3816933" cy="3816933"/>
        </a:xfrm>
        <a:prstGeom prst="pie">
          <a:avLst>
            <a:gd name="adj1" fmla="val 1800000"/>
            <a:gd name="adj2" fmla="val 900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Year 3: Assess &amp; Report on Plan Progress</a:t>
          </a:r>
          <a:r>
            <a:rPr lang="en-US" sz="1800" kern="1200" dirty="0">
              <a:latin typeface="Calibri Light" panose="020F0302020204030204"/>
            </a:rPr>
            <a:t> (2026)</a:t>
          </a:r>
          <a:endParaRPr lang="en-US" sz="1800" kern="1200" dirty="0"/>
        </a:p>
      </dsp:txBody>
      <dsp:txXfrm>
        <a:off x="2826369" y="2908139"/>
        <a:ext cx="2044785" cy="999672"/>
      </dsp:txXfrm>
    </dsp:sp>
    <dsp:sp modelId="{EC12570D-0359-449B-BE27-CDA21A1539E8}">
      <dsp:nvSpPr>
        <dsp:cNvPr id="0" name=""/>
        <dsp:cNvSpPr/>
      </dsp:nvSpPr>
      <dsp:spPr>
        <a:xfrm>
          <a:off x="1838965" y="295357"/>
          <a:ext cx="3816933" cy="3816933"/>
        </a:xfrm>
        <a:prstGeom prst="pie">
          <a:avLst>
            <a:gd name="adj1" fmla="val 9000000"/>
            <a:gd name="adj2" fmla="val 1620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Year 1: Develop Plan and Goals</a:t>
          </a:r>
          <a:r>
            <a:rPr lang="en-US" sz="1800" kern="1200" dirty="0">
              <a:latin typeface="Calibri Light" panose="020F0302020204030204"/>
            </a:rPr>
            <a:t> (2024)</a:t>
          </a:r>
          <a:endParaRPr lang="en-US" sz="1800" kern="1200" dirty="0"/>
        </a:p>
      </dsp:txBody>
      <dsp:txXfrm>
        <a:off x="2281093" y="1104184"/>
        <a:ext cx="1363190" cy="1135992"/>
      </dsp:txXfrm>
    </dsp:sp>
    <dsp:sp modelId="{7224131B-1581-44D0-9E9E-8F82E0F12227}">
      <dsp:nvSpPr>
        <dsp:cNvPr id="0" name=""/>
        <dsp:cNvSpPr/>
      </dsp:nvSpPr>
      <dsp:spPr>
        <a:xfrm>
          <a:off x="1760215" y="59071"/>
          <a:ext cx="4289505" cy="428950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9B2EB7-DDBA-4A9B-BC10-FF32EC046CC0}">
      <dsp:nvSpPr>
        <dsp:cNvPr id="0" name=""/>
        <dsp:cNvSpPr/>
      </dsp:nvSpPr>
      <dsp:spPr>
        <a:xfrm>
          <a:off x="1681289" y="195149"/>
          <a:ext cx="4289505" cy="428950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827C18-9034-4AE0-A9E2-DDFBF569CFF8}">
      <dsp:nvSpPr>
        <dsp:cNvPr id="0" name=""/>
        <dsp:cNvSpPr/>
      </dsp:nvSpPr>
      <dsp:spPr>
        <a:xfrm>
          <a:off x="1602363" y="59071"/>
          <a:ext cx="4289505" cy="428950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3/18/2026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VS for Transportation is 92.9% (624/672).  </a:t>
            </a:r>
          </a:p>
          <a:p>
            <a:endParaRPr lang="en-US">
              <a:ea typeface="Calibri"/>
              <a:cs typeface="Calibri"/>
            </a:endParaRPr>
          </a:p>
          <a:p>
            <a:r>
              <a:rPr lang="en-US">
                <a:ea typeface="Calibri"/>
                <a:cs typeface="Calibri"/>
              </a:rPr>
              <a:t>2 Food Bank Providers, 5 MCM Providers, 2 OAHS providers, and 6 Transportation Providers</a:t>
            </a:r>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16</a:t>
            </a:fld>
            <a:endParaRPr lang="en-US"/>
          </a:p>
        </p:txBody>
      </p:sp>
    </p:spTree>
    <p:extLst>
      <p:ext uri="{BB962C8B-B14F-4D97-AF65-F5344CB8AC3E}">
        <p14:creationId xmlns:p14="http://schemas.microsoft.com/office/powerpoint/2010/main" val="150419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C3795-24E1-7A78-E210-9B26048D6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F86E6-FB19-ACD0-46E5-8F0CC9166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3F111-046A-497E-CF59-B3ADA139CEAD}"/>
              </a:ext>
            </a:extLst>
          </p:cNvPr>
          <p:cNvSpPr>
            <a:spLocks noGrp="1"/>
          </p:cNvSpPr>
          <p:nvPr>
            <p:ph type="body" idx="1"/>
          </p:nvPr>
        </p:nvSpPr>
        <p:spPr/>
        <p:txBody>
          <a:bodyPr/>
          <a:lstStyle/>
          <a:p>
            <a:r>
              <a:rPr lang="en-US"/>
              <a:t>Aurin</a:t>
            </a:r>
          </a:p>
        </p:txBody>
      </p:sp>
      <p:sp>
        <p:nvSpPr>
          <p:cNvPr id="4" name="Slide Number Placeholder 3">
            <a:extLst>
              <a:ext uri="{FF2B5EF4-FFF2-40B4-BE49-F238E27FC236}">
                <a16:creationId xmlns:a16="http://schemas.microsoft.com/office/drawing/2014/main" id="{2469839E-88FE-3906-A1F0-47CB2C8A9FA6}"/>
              </a:ext>
            </a:extLst>
          </p:cNvPr>
          <p:cNvSpPr>
            <a:spLocks noGrp="1"/>
          </p:cNvSpPr>
          <p:nvPr>
            <p:ph type="sldNum" sz="quarter" idx="5"/>
          </p:nvPr>
        </p:nvSpPr>
        <p:spPr/>
        <p:txBody>
          <a:bodyPr/>
          <a:lstStyle/>
          <a:p>
            <a:fld id="{D46D5A1F-1E19-AB4D-9F91-E209B821ADD1}" type="slidenum">
              <a:rPr lang="en-US" smtClean="0"/>
              <a:t>17</a:t>
            </a:fld>
            <a:endParaRPr lang="en-US"/>
          </a:p>
        </p:txBody>
      </p:sp>
    </p:spTree>
    <p:extLst>
      <p:ext uri="{BB962C8B-B14F-4D97-AF65-F5344CB8AC3E}">
        <p14:creationId xmlns:p14="http://schemas.microsoft.com/office/powerpoint/2010/main" val="3638432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AA95F-37D2-3074-F725-81DDC15AD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7B01D-1C4E-8196-84D3-F058DC251E30}"/>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F0A0B61F-F34C-8E00-3FC4-92C4EA49411D}"/>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63CF1CEC-A295-D1B4-64DD-0CE38E367B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D5A1F-1E19-AB4D-9F91-E209B821A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4246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FED55-C42C-E2BD-B0D2-31AD7CA7A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B8163-0A45-D290-CB78-C4A39AB8D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93977-CD41-34D2-59DE-D74E29B9D601}"/>
              </a:ext>
            </a:extLst>
          </p:cNvPr>
          <p:cNvSpPr>
            <a:spLocks noGrp="1"/>
          </p:cNvSpPr>
          <p:nvPr>
            <p:ph type="body" idx="1"/>
          </p:nvPr>
        </p:nvSpPr>
        <p:spPr/>
        <p:txBody>
          <a:bodyPr/>
          <a:lstStyle/>
          <a:p>
            <a:r>
              <a:rPr lang="en-US"/>
              <a:t>Aurin</a:t>
            </a:r>
          </a:p>
        </p:txBody>
      </p:sp>
      <p:sp>
        <p:nvSpPr>
          <p:cNvPr id="4" name="Slide Number Placeholder 3">
            <a:extLst>
              <a:ext uri="{FF2B5EF4-FFF2-40B4-BE49-F238E27FC236}">
                <a16:creationId xmlns:a16="http://schemas.microsoft.com/office/drawing/2014/main" id="{B696B755-22F1-C65B-51FC-76EE9B26749C}"/>
              </a:ext>
            </a:extLst>
          </p:cNvPr>
          <p:cNvSpPr>
            <a:spLocks noGrp="1"/>
          </p:cNvSpPr>
          <p:nvPr>
            <p:ph type="sldNum" sz="quarter" idx="5"/>
          </p:nvPr>
        </p:nvSpPr>
        <p:spPr/>
        <p:txBody>
          <a:bodyPr/>
          <a:lstStyle/>
          <a:p>
            <a:fld id="{D46D5A1F-1E19-AB4D-9F91-E209B821ADD1}" type="slidenum">
              <a:rPr lang="en-US" smtClean="0"/>
              <a:t>25</a:t>
            </a:fld>
            <a:endParaRPr lang="en-US"/>
          </a:p>
        </p:txBody>
      </p:sp>
    </p:spTree>
    <p:extLst>
      <p:ext uri="{BB962C8B-B14F-4D97-AF65-F5344CB8AC3E}">
        <p14:creationId xmlns:p14="http://schemas.microsoft.com/office/powerpoint/2010/main" val="3532531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C3795-24E1-7A78-E210-9B26048D6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F86E6-FB19-ACD0-46E5-8F0CC9166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3F111-046A-497E-CF59-B3ADA139CEAD}"/>
              </a:ext>
            </a:extLst>
          </p:cNvPr>
          <p:cNvSpPr>
            <a:spLocks noGrp="1"/>
          </p:cNvSpPr>
          <p:nvPr>
            <p:ph type="body" idx="1"/>
          </p:nvPr>
        </p:nvSpPr>
        <p:spPr/>
        <p:txBody>
          <a:bodyPr/>
          <a:lstStyle/>
          <a:p>
            <a:r>
              <a:rPr lang="en-US"/>
              <a:t>Aurin</a:t>
            </a:r>
          </a:p>
        </p:txBody>
      </p:sp>
      <p:sp>
        <p:nvSpPr>
          <p:cNvPr id="4" name="Slide Number Placeholder 3">
            <a:extLst>
              <a:ext uri="{FF2B5EF4-FFF2-40B4-BE49-F238E27FC236}">
                <a16:creationId xmlns:a16="http://schemas.microsoft.com/office/drawing/2014/main" id="{2469839E-88FE-3906-A1F0-47CB2C8A9FA6}"/>
              </a:ext>
            </a:extLst>
          </p:cNvPr>
          <p:cNvSpPr>
            <a:spLocks noGrp="1"/>
          </p:cNvSpPr>
          <p:nvPr>
            <p:ph type="sldNum" sz="quarter" idx="5"/>
          </p:nvPr>
        </p:nvSpPr>
        <p:spPr/>
        <p:txBody>
          <a:bodyPr/>
          <a:lstStyle/>
          <a:p>
            <a:fld id="{D46D5A1F-1E19-AB4D-9F91-E209B821ADD1}" type="slidenum">
              <a:rPr lang="en-US" smtClean="0"/>
              <a:t>29</a:t>
            </a:fld>
            <a:endParaRPr lang="en-US"/>
          </a:p>
        </p:txBody>
      </p:sp>
    </p:spTree>
    <p:extLst>
      <p:ext uri="{BB962C8B-B14F-4D97-AF65-F5344CB8AC3E}">
        <p14:creationId xmlns:p14="http://schemas.microsoft.com/office/powerpoint/2010/main" val="3638432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C3795-24E1-7A78-E210-9B26048D6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F86E6-FB19-ACD0-46E5-8F0CC9166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3F111-046A-497E-CF59-B3ADA139CEAD}"/>
              </a:ext>
            </a:extLst>
          </p:cNvPr>
          <p:cNvSpPr>
            <a:spLocks noGrp="1"/>
          </p:cNvSpPr>
          <p:nvPr>
            <p:ph type="body" idx="1"/>
          </p:nvPr>
        </p:nvSpPr>
        <p:spPr/>
        <p:txBody>
          <a:bodyPr/>
          <a:lstStyle/>
          <a:p>
            <a:r>
              <a:rPr lang="en-US"/>
              <a:t>Aurin</a:t>
            </a:r>
          </a:p>
        </p:txBody>
      </p:sp>
      <p:sp>
        <p:nvSpPr>
          <p:cNvPr id="4" name="Slide Number Placeholder 3">
            <a:extLst>
              <a:ext uri="{FF2B5EF4-FFF2-40B4-BE49-F238E27FC236}">
                <a16:creationId xmlns:a16="http://schemas.microsoft.com/office/drawing/2014/main" id="{2469839E-88FE-3906-A1F0-47CB2C8A9FA6}"/>
              </a:ext>
            </a:extLst>
          </p:cNvPr>
          <p:cNvSpPr>
            <a:spLocks noGrp="1"/>
          </p:cNvSpPr>
          <p:nvPr>
            <p:ph type="sldNum" sz="quarter" idx="5"/>
          </p:nvPr>
        </p:nvSpPr>
        <p:spPr/>
        <p:txBody>
          <a:bodyPr/>
          <a:lstStyle/>
          <a:p>
            <a:fld id="{D46D5A1F-1E19-AB4D-9F91-E209B821ADD1}" type="slidenum">
              <a:rPr lang="en-US" smtClean="0"/>
              <a:t>31</a:t>
            </a:fld>
            <a:endParaRPr lang="en-US"/>
          </a:p>
        </p:txBody>
      </p:sp>
    </p:spTree>
    <p:extLst>
      <p:ext uri="{BB962C8B-B14F-4D97-AF65-F5344CB8AC3E}">
        <p14:creationId xmlns:p14="http://schemas.microsoft.com/office/powerpoint/2010/main" val="3638432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34</a:t>
            </a:fld>
            <a:endParaRPr lang="en-US"/>
          </a:p>
        </p:txBody>
      </p:sp>
    </p:spTree>
    <p:extLst>
      <p:ext uri="{BB962C8B-B14F-4D97-AF65-F5344CB8AC3E}">
        <p14:creationId xmlns:p14="http://schemas.microsoft.com/office/powerpoint/2010/main" val="286134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3BB53-2B39-79EE-0E90-A397FB541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1B71F-3075-2496-1578-373325C0D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96E3E4-A8F0-844E-EEAB-C6DB0A809E9E}"/>
              </a:ext>
            </a:extLst>
          </p:cNvPr>
          <p:cNvSpPr>
            <a:spLocks noGrp="1"/>
          </p:cNvSpPr>
          <p:nvPr>
            <p:ph type="body" idx="1"/>
          </p:nvPr>
        </p:nvSpPr>
        <p:spPr/>
        <p:txBody>
          <a:bodyPr/>
          <a:lstStyle/>
          <a:p>
            <a:r>
              <a:rPr lang="en-US"/>
              <a:t>Aurin</a:t>
            </a:r>
          </a:p>
        </p:txBody>
      </p:sp>
      <p:sp>
        <p:nvSpPr>
          <p:cNvPr id="4" name="Slide Number Placeholder 3">
            <a:extLst>
              <a:ext uri="{FF2B5EF4-FFF2-40B4-BE49-F238E27FC236}">
                <a16:creationId xmlns:a16="http://schemas.microsoft.com/office/drawing/2014/main" id="{F6DB91CB-E7A9-B19F-1EFC-AC30507A625C}"/>
              </a:ext>
            </a:extLst>
          </p:cNvPr>
          <p:cNvSpPr>
            <a:spLocks noGrp="1"/>
          </p:cNvSpPr>
          <p:nvPr>
            <p:ph type="sldNum" sz="quarter" idx="5"/>
          </p:nvPr>
        </p:nvSpPr>
        <p:spPr/>
        <p:txBody>
          <a:bodyPr/>
          <a:lstStyle/>
          <a:p>
            <a:fld id="{D46D5A1F-1E19-AB4D-9F91-E209B821ADD1}" type="slidenum">
              <a:rPr lang="en-US" smtClean="0"/>
              <a:t>3</a:t>
            </a:fld>
            <a:endParaRPr lang="en-US"/>
          </a:p>
        </p:txBody>
      </p:sp>
    </p:spTree>
    <p:extLst>
      <p:ext uri="{BB962C8B-B14F-4D97-AF65-F5344CB8AC3E}">
        <p14:creationId xmlns:p14="http://schemas.microsoft.com/office/powerpoint/2010/main" val="261417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5</a:t>
            </a:fld>
            <a:endParaRPr lang="en-US"/>
          </a:p>
        </p:txBody>
      </p:sp>
    </p:spTree>
    <p:extLst>
      <p:ext uri="{BB962C8B-B14F-4D97-AF65-F5344CB8AC3E}">
        <p14:creationId xmlns:p14="http://schemas.microsoft.com/office/powerpoint/2010/main" val="3956153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6</a:t>
            </a:fld>
            <a:endParaRPr lang="en-US"/>
          </a:p>
        </p:txBody>
      </p:sp>
    </p:spTree>
    <p:extLst>
      <p:ext uri="{BB962C8B-B14F-4D97-AF65-F5344CB8AC3E}">
        <p14:creationId xmlns:p14="http://schemas.microsoft.com/office/powerpoint/2010/main" val="4243367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7</a:t>
            </a:fld>
            <a:endParaRPr lang="en-US"/>
          </a:p>
        </p:txBody>
      </p:sp>
    </p:spTree>
    <p:extLst>
      <p:ext uri="{BB962C8B-B14F-4D97-AF65-F5344CB8AC3E}">
        <p14:creationId xmlns:p14="http://schemas.microsoft.com/office/powerpoint/2010/main" val="127148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A89BD-D56A-7F67-E854-39FD627DD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264FD-B8AD-E13D-A535-89AEBFB23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22EE6-738C-CE5F-0A4F-22F29A7FB3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4D6146-3B5D-5D9F-1F12-684DE7BD15F4}"/>
              </a:ext>
            </a:extLst>
          </p:cNvPr>
          <p:cNvSpPr>
            <a:spLocks noGrp="1"/>
          </p:cNvSpPr>
          <p:nvPr>
            <p:ph type="sldNum" sz="quarter" idx="5"/>
          </p:nvPr>
        </p:nvSpPr>
        <p:spPr/>
        <p:txBody>
          <a:bodyPr/>
          <a:lstStyle/>
          <a:p>
            <a:fld id="{D46D5A1F-1E19-AB4D-9F91-E209B821ADD1}" type="slidenum">
              <a:rPr lang="en-US" smtClean="0"/>
              <a:t>8</a:t>
            </a:fld>
            <a:endParaRPr lang="en-US"/>
          </a:p>
        </p:txBody>
      </p:sp>
    </p:spTree>
    <p:extLst>
      <p:ext uri="{BB962C8B-B14F-4D97-AF65-F5344CB8AC3E}">
        <p14:creationId xmlns:p14="http://schemas.microsoft.com/office/powerpoint/2010/main" val="275331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7561D-3C59-F2B2-2B5A-DC8CED3FD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58D9C-974F-560C-D00B-C46699287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BB36B-730B-2037-C23A-4FB9CDC89F69}"/>
              </a:ext>
            </a:extLst>
          </p:cNvPr>
          <p:cNvSpPr>
            <a:spLocks noGrp="1"/>
          </p:cNvSpPr>
          <p:nvPr>
            <p:ph type="body" idx="1"/>
          </p:nvPr>
        </p:nvSpPr>
        <p:spPr/>
        <p:txBody>
          <a:bodyPr/>
          <a:lstStyle/>
          <a:p>
            <a:r>
              <a:rPr lang="en-US"/>
              <a:t>Aurin</a:t>
            </a:r>
          </a:p>
        </p:txBody>
      </p:sp>
      <p:sp>
        <p:nvSpPr>
          <p:cNvPr id="4" name="Slide Number Placeholder 3">
            <a:extLst>
              <a:ext uri="{FF2B5EF4-FFF2-40B4-BE49-F238E27FC236}">
                <a16:creationId xmlns:a16="http://schemas.microsoft.com/office/drawing/2014/main" id="{14964FEB-B461-ABCE-F0AE-5DDA11F5AC41}"/>
              </a:ext>
            </a:extLst>
          </p:cNvPr>
          <p:cNvSpPr>
            <a:spLocks noGrp="1"/>
          </p:cNvSpPr>
          <p:nvPr>
            <p:ph type="sldNum" sz="quarter" idx="5"/>
          </p:nvPr>
        </p:nvSpPr>
        <p:spPr/>
        <p:txBody>
          <a:bodyPr/>
          <a:lstStyle/>
          <a:p>
            <a:fld id="{D46D5A1F-1E19-AB4D-9F91-E209B821ADD1}" type="slidenum">
              <a:rPr lang="en-US" smtClean="0"/>
              <a:t>9</a:t>
            </a:fld>
            <a:endParaRPr lang="en-US"/>
          </a:p>
        </p:txBody>
      </p:sp>
    </p:spTree>
    <p:extLst>
      <p:ext uri="{BB962C8B-B14F-4D97-AF65-F5344CB8AC3E}">
        <p14:creationId xmlns:p14="http://schemas.microsoft.com/office/powerpoint/2010/main" val="866440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C3795-24E1-7A78-E210-9B26048D6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F86E6-FB19-ACD0-46E5-8F0CC9166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3F111-046A-497E-CF59-B3ADA139CEAD}"/>
              </a:ext>
            </a:extLst>
          </p:cNvPr>
          <p:cNvSpPr>
            <a:spLocks noGrp="1"/>
          </p:cNvSpPr>
          <p:nvPr>
            <p:ph type="body" idx="1"/>
          </p:nvPr>
        </p:nvSpPr>
        <p:spPr/>
        <p:txBody>
          <a:bodyPr/>
          <a:lstStyle/>
          <a:p>
            <a:r>
              <a:rPr lang="en-US"/>
              <a:t>Aurin</a:t>
            </a:r>
          </a:p>
        </p:txBody>
      </p:sp>
      <p:sp>
        <p:nvSpPr>
          <p:cNvPr id="4" name="Slide Number Placeholder 3">
            <a:extLst>
              <a:ext uri="{FF2B5EF4-FFF2-40B4-BE49-F238E27FC236}">
                <a16:creationId xmlns:a16="http://schemas.microsoft.com/office/drawing/2014/main" id="{2469839E-88FE-3906-A1F0-47CB2C8A9FA6}"/>
              </a:ext>
            </a:extLst>
          </p:cNvPr>
          <p:cNvSpPr>
            <a:spLocks noGrp="1"/>
          </p:cNvSpPr>
          <p:nvPr>
            <p:ph type="sldNum" sz="quarter" idx="5"/>
          </p:nvPr>
        </p:nvSpPr>
        <p:spPr/>
        <p:txBody>
          <a:bodyPr/>
          <a:lstStyle/>
          <a:p>
            <a:fld id="{D46D5A1F-1E19-AB4D-9F91-E209B821ADD1}" type="slidenum">
              <a:rPr lang="en-US" smtClean="0"/>
              <a:t>11</a:t>
            </a:fld>
            <a:endParaRPr lang="en-US"/>
          </a:p>
        </p:txBody>
      </p:sp>
    </p:spTree>
    <p:extLst>
      <p:ext uri="{BB962C8B-B14F-4D97-AF65-F5344CB8AC3E}">
        <p14:creationId xmlns:p14="http://schemas.microsoft.com/office/powerpoint/2010/main" val="3638432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3/18/2026</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1"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04588344"/>
      </p:ext>
    </p:extLst>
  </p:cSld>
  <p:clrMapOvr>
    <a:masterClrMapping/>
  </p:clrMapOvr>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28"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40839683"/>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28"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738265814"/>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838146550"/>
      </p:ext>
    </p:extLst>
  </p:cSld>
  <p:clrMapOvr>
    <a:masterClrMapping/>
  </p:clrMapOvr>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007384164"/>
      </p:ext>
    </p:extLst>
  </p:cSld>
  <p:clrMapOvr>
    <a:masterClrMapping/>
  </p:clrMapOvr>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4_Custom Layout">
  <p:cSld name="22_Custom Layout">
    <p:spTree>
      <p:nvGrpSpPr>
        <p:cNvPr id="1" name="Shape 12"/>
        <p:cNvGrpSpPr/>
        <p:nvPr/>
      </p:nvGrpSpPr>
      <p:grpSpPr>
        <a:xfrm>
          <a:off x="0" y="0"/>
          <a:ext cx="0" cy="0"/>
          <a:chOff x="0" y="0"/>
          <a:chExt cx="0" cy="0"/>
        </a:xfrm>
      </p:grpSpPr>
      <p:sp>
        <p:nvSpPr>
          <p:cNvPr id="13" name="Google Shape;13;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86"/>
          <p:cNvSpPr txBox="1">
            <a:spLocks noGrp="1"/>
          </p:cNvSpPr>
          <p:nvPr>
            <p:ph type="ftr" idx="11"/>
          </p:nvPr>
        </p:nvSpPr>
        <p:spPr>
          <a:xfrm>
            <a:off x="838199" y="6193363"/>
            <a:ext cx="8509001"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a:t>Hennepin County Quality Management Advisory Committee Meeting | February 19, 2026</a:t>
            </a:r>
            <a:endParaRPr/>
          </a:p>
        </p:txBody>
      </p:sp>
      <p:sp>
        <p:nvSpPr>
          <p:cNvPr id="15" name="Google Shape;15;p86"/>
          <p:cNvSpPr txBox="1">
            <a:spLocks noGrp="1"/>
          </p:cNvSpPr>
          <p:nvPr>
            <p:ph type="body" idx="1"/>
          </p:nvPr>
        </p:nvSpPr>
        <p:spPr>
          <a:xfrm>
            <a:off x="838200" y="1838325"/>
            <a:ext cx="10515600" cy="377716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228600" algn="l">
              <a:lnSpc>
                <a:spcPct val="100000"/>
              </a:lnSpc>
              <a:spcBef>
                <a:spcPts val="1200"/>
              </a:spcBef>
              <a:spcAft>
                <a:spcPts val="0"/>
              </a:spcAft>
              <a:buClr>
                <a:schemeClr val="dk1"/>
              </a:buClr>
              <a:buSzPts val="1800"/>
              <a:buNone/>
              <a:defRPr/>
            </a:lvl3pPr>
            <a:lvl4pPr marL="1828800" lvl="3" indent="-342900" algn="l">
              <a:lnSpc>
                <a:spcPct val="100000"/>
              </a:lnSpc>
              <a:spcBef>
                <a:spcPts val="1200"/>
              </a:spcBef>
              <a:spcAft>
                <a:spcPts val="0"/>
              </a:spcAft>
              <a:buClr>
                <a:schemeClr val="dk1"/>
              </a:buClr>
              <a:buSzPts val="1800"/>
              <a:buChar char="•"/>
              <a:defRPr/>
            </a:lvl4pPr>
            <a:lvl5pPr marL="2286000" lvl="4" indent="-342900" algn="l">
              <a:lnSpc>
                <a:spcPct val="10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66700657"/>
      </p:ext>
    </p:extLst>
  </p:cSld>
  <p:clrMapOvr>
    <a:masterClrMapping/>
  </p:clrMapOvr>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r>
              <a:rPr lang="en-US"/>
              <a:t>Hennepin County Quality Management Advisory Committee Meeting | February 19, 2026</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580243"/>
      </p:ext>
    </p:extLst>
  </p:cSld>
  <p:clrMapOvr>
    <a:masterClrMapping/>
  </p:clrMapOvr>
  <p:hf sldNum="0"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0E77-8613-C717-9539-B6EA546EA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8F95F2-5C29-C4FB-946A-B4B73A0FC0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57CD04-EC36-F15D-DE67-9D22DFF0704D}"/>
              </a:ext>
            </a:extLst>
          </p:cNvPr>
          <p:cNvSpPr>
            <a:spLocks noGrp="1"/>
          </p:cNvSpPr>
          <p:nvPr>
            <p:ph type="dt" sz="half" idx="10"/>
          </p:nvPr>
        </p:nvSpPr>
        <p:spPr/>
        <p:txBody>
          <a:bodyPr/>
          <a:lstStyle/>
          <a:p>
            <a:fld id="{EF4A28AA-A11D-4E0A-A408-EF86D2E4ECC4}" type="datetimeFigureOut">
              <a:rPr lang="en-US" smtClean="0"/>
              <a:t>3/18/2026</a:t>
            </a:fld>
            <a:endParaRPr lang="en-US"/>
          </a:p>
        </p:txBody>
      </p:sp>
      <p:sp>
        <p:nvSpPr>
          <p:cNvPr id="5" name="Footer Placeholder 4">
            <a:extLst>
              <a:ext uri="{FF2B5EF4-FFF2-40B4-BE49-F238E27FC236}">
                <a16:creationId xmlns:a16="http://schemas.microsoft.com/office/drawing/2014/main" id="{667DCAA1-95BB-E2FB-CBDF-6184430CB066}"/>
              </a:ext>
            </a:extLst>
          </p:cNvPr>
          <p:cNvSpPr>
            <a:spLocks noGrp="1"/>
          </p:cNvSpPr>
          <p:nvPr>
            <p:ph type="ftr" sz="quarter" idx="11"/>
          </p:nvPr>
        </p:nvSpPr>
        <p:spPr/>
        <p:txBody>
          <a:bodyPr/>
          <a:lstStyle/>
          <a:p>
            <a:r>
              <a:rPr lang="en-US"/>
              <a:t>Hennepin County Quality Management Advisory Committee Meeting | February 19, 2026</a:t>
            </a:r>
          </a:p>
        </p:txBody>
      </p:sp>
      <p:sp>
        <p:nvSpPr>
          <p:cNvPr id="6" name="Slide Number Placeholder 5">
            <a:extLst>
              <a:ext uri="{FF2B5EF4-FFF2-40B4-BE49-F238E27FC236}">
                <a16:creationId xmlns:a16="http://schemas.microsoft.com/office/drawing/2014/main" id="{DE86CC5F-3009-AE5E-E1DE-B28D8502B00E}"/>
              </a:ext>
            </a:extLst>
          </p:cNvPr>
          <p:cNvSpPr>
            <a:spLocks noGrp="1"/>
          </p:cNvSpPr>
          <p:nvPr>
            <p:ph type="sldNum" sz="quarter" idx="12"/>
          </p:nvPr>
        </p:nvSpPr>
        <p:spPr/>
        <p:txBody>
          <a:bodyPr/>
          <a:lstStyle/>
          <a:p>
            <a:fld id="{955E5B31-DAE8-4425-9C41-A507C6195C63}" type="slidenum">
              <a:rPr lang="en-US" smtClean="0"/>
              <a:t>‹#›</a:t>
            </a:fld>
            <a:endParaRPr lang="en-US"/>
          </a:p>
        </p:txBody>
      </p:sp>
    </p:spTree>
    <p:extLst>
      <p:ext uri="{BB962C8B-B14F-4D97-AF65-F5344CB8AC3E}">
        <p14:creationId xmlns:p14="http://schemas.microsoft.com/office/powerpoint/2010/main" val="2940938928"/>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57622"/>
      </p:ext>
    </p:extLst>
  </p:cSld>
  <p:clrMapOvr>
    <a:masterClrMapping/>
  </p:clrMapOvr>
  <p:hf sldNum="0"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Drag picture to placeholder or click icon to add</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4262125440"/>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3/18/2026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1154350076"/>
      </p:ext>
    </p:extLst>
  </p:cSld>
  <p:clrMapOvr>
    <a:masterClrMapping/>
  </p:clrMapOvr>
  <p:hf sldNum="0"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5332" y="5968181"/>
            <a:ext cx="427892" cy="543931"/>
          </a:xfrm>
          <a:prstGeom prst="rect">
            <a:avLst/>
          </a:prstGeom>
        </p:spPr>
      </p:pic>
      <p:sp>
        <p:nvSpPr>
          <p:cNvPr id="6"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544353205"/>
      </p:ext>
    </p:extLst>
  </p:cSld>
  <p:clrMapOvr>
    <a:masterClrMapping/>
  </p:clrMapOvr>
  <p:hf sldNum="0"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
        <p:nvSpPr>
          <p:cNvPr id="4"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305085"/>
      </p:ext>
    </p:extLst>
  </p:cSld>
  <p:clrMapOvr>
    <a:masterClrMapping/>
  </p:clrMapOvr>
  <p:hf sldNum="0"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298543173"/>
      </p:ext>
    </p:extLst>
  </p:cSld>
  <p:clrMapOvr>
    <a:masterClrMapping/>
  </p:clrMapOvr>
  <p:hf sldNum="0"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5"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232093016"/>
      </p:ext>
    </p:extLst>
  </p:cSld>
  <p:clrMapOvr>
    <a:masterClrMapping/>
  </p:clrMapOvr>
  <p:hf sldNum="0"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199" y="1828800"/>
            <a:ext cx="4954997" cy="677733"/>
          </a:xfrm>
        </p:spPr>
        <p:txBody>
          <a:bodyPr>
            <a:normAutofit/>
          </a:bodyPr>
          <a:lstStyle>
            <a:lvl1pPr>
              <a:defRPr sz="3000" b="0" i="0">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7" name="Content Placeholder 6"/>
          <p:cNvSpPr>
            <a:spLocks noGrp="1"/>
          </p:cNvSpPr>
          <p:nvPr>
            <p:ph sz="quarter" idx="12"/>
          </p:nvPr>
        </p:nvSpPr>
        <p:spPr>
          <a:xfrm>
            <a:off x="6398803" y="2654132"/>
            <a:ext cx="4954997" cy="2972117"/>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p:cNvSpPr>
            <a:spLocks noGrp="1"/>
          </p:cNvSpPr>
          <p:nvPr>
            <p:ph sz="quarter" idx="13"/>
          </p:nvPr>
        </p:nvSpPr>
        <p:spPr>
          <a:xfrm>
            <a:off x="838199" y="2654132"/>
            <a:ext cx="4954997" cy="2972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txBox="1">
            <a:spLocks/>
          </p:cNvSpPr>
          <p:nvPr userDrawn="1"/>
        </p:nvSpPr>
        <p:spPr>
          <a:xfrm>
            <a:off x="6398803" y="1828800"/>
            <a:ext cx="4954997" cy="677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r>
              <a:rPr lang="en-US" b="0" i="0">
                <a:latin typeface="Segoe UI Light" panose="020B0502040204020203" pitchFamily="34" charset="0"/>
                <a:ea typeface="Myriad Pro" charset="0"/>
                <a:cs typeface="Myriad Pro" charset="0"/>
              </a:rPr>
              <a:t>Click to edit Master title style</a:t>
            </a:r>
          </a:p>
        </p:txBody>
      </p:sp>
      <p:sp>
        <p:nvSpPr>
          <p:cNvPr id="11" name="Title 1"/>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0" i="0">
                <a:latin typeface="Segoe UI Light" panose="020B0502040204020203" pitchFamily="34" charset="0"/>
                <a:ea typeface="Myriad Pro Light" charset="0"/>
                <a:cs typeface="Myriad Pro Light" charset="0"/>
              </a:rPr>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7" y="5968181"/>
            <a:ext cx="429317" cy="545742"/>
          </a:xfrm>
          <a:prstGeom prst="rect">
            <a:avLst/>
          </a:prstGeom>
        </p:spPr>
      </p:pic>
      <p:sp>
        <p:nvSpPr>
          <p:cNvPr id="9"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888147205"/>
      </p:ext>
    </p:extLst>
  </p:cSld>
  <p:clrMapOvr>
    <a:masterClrMapping/>
  </p:clrMapOvr>
  <p:hf sldNum="0"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icon to add</a:t>
            </a:r>
          </a:p>
        </p:txBody>
      </p:sp>
      <p:sp>
        <p:nvSpPr>
          <p:cNvPr id="7" name="Footer Placeholder 2"/>
          <p:cNvSpPr>
            <a:spLocks noGrp="1"/>
          </p:cNvSpPr>
          <p:nvPr>
            <p:ph type="ftr" sz="quarter" idx="10"/>
          </p:nvPr>
        </p:nvSpPr>
        <p:spPr>
          <a:xfrm>
            <a:off x="838199" y="6193363"/>
            <a:ext cx="4954997"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438010152"/>
      </p:ext>
    </p:extLst>
  </p:cSld>
  <p:clrMapOvr>
    <a:masterClrMapping/>
  </p:clrMapOvr>
  <p:hf sldNum="0"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accent1"/>
        </a:solid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838200" y="365125"/>
            <a:ext cx="49549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Myriad Pro Light" charset="0"/>
                <a:ea typeface="Myriad Pro Light" charset="0"/>
                <a:cs typeface="Myriad Pro Light" charset="0"/>
              </a:defRPr>
            </a:lvl1pPr>
          </a:lstStyle>
          <a:p>
            <a:r>
              <a:rPr lang="en-US">
                <a:solidFill>
                  <a:schemeClr val="bg1"/>
                </a:solidFill>
                <a:latin typeface="Segoe UI Light" panose="020B0502040204020203" pitchFamily="34" charset="0"/>
              </a:rPr>
              <a:t>Click to edit Master title style</a:t>
            </a:r>
          </a:p>
        </p:txBody>
      </p:sp>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icon to add</a:t>
            </a:r>
          </a:p>
        </p:txBody>
      </p:sp>
      <p:sp>
        <p:nvSpPr>
          <p:cNvPr id="7" name="Footer Placeholder 2"/>
          <p:cNvSpPr>
            <a:spLocks noGrp="1"/>
          </p:cNvSpPr>
          <p:nvPr>
            <p:ph type="ftr" sz="quarter" idx="10"/>
          </p:nvPr>
        </p:nvSpPr>
        <p:spPr>
          <a:xfrm>
            <a:off x="838199" y="6193363"/>
            <a:ext cx="495499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3243026700"/>
      </p:ext>
    </p:extLst>
  </p:cSld>
  <p:clrMapOvr>
    <a:masterClrMapping/>
  </p:clrMapOvr>
  <p:hf sldNum="0"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endParaRPr lang="en-US"/>
          </a:p>
        </p:txBody>
      </p:sp>
      <p:sp>
        <p:nvSpPr>
          <p:cNvPr id="6" name="Footer Placeholder 2"/>
          <p:cNvSpPr>
            <a:spLocks noGrp="1"/>
          </p:cNvSpPr>
          <p:nvPr>
            <p:ph type="ftr" sz="quarter" idx="10"/>
          </p:nvPr>
        </p:nvSpPr>
        <p:spPr>
          <a:xfrm>
            <a:off x="838200" y="6193363"/>
            <a:ext cx="4954588"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524248265"/>
      </p:ext>
    </p:extLst>
  </p:cSld>
  <p:clrMapOvr>
    <a:masterClrMapping/>
  </p:clrMapOvr>
  <p:hf sldNum="0"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Drag picture to placeholder or click icon to add</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Drag picture to placeholder or click icon to add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8"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3387602816"/>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3/18/2026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Drag picture to placeholder or click icon to add</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5332" y="5968181"/>
            <a:ext cx="427892" cy="543931"/>
          </a:xfrm>
          <a:prstGeom prst="rect">
            <a:avLst/>
          </a:prstGeom>
        </p:spPr>
      </p:pic>
      <p:sp>
        <p:nvSpPr>
          <p:cNvPr id="9"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3210173557"/>
      </p:ext>
    </p:extLst>
  </p:cSld>
  <p:clrMapOvr>
    <a:masterClrMapping/>
  </p:clrMapOvr>
  <p:hf sldNum="0"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Drag picture to placeholder or click icon to add</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Drag picture to placeholder or click icon to add</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Drag picture to placeholder or click icon to add</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6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3"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963390852"/>
      </p:ext>
    </p:extLst>
  </p:cSld>
  <p:clrMapOvr>
    <a:masterClrMapping/>
  </p:clrMapOvr>
  <p:hf sldNum="0"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5332" y="5968181"/>
            <a:ext cx="427892" cy="543931"/>
          </a:xfrm>
          <a:prstGeom prst="rect">
            <a:avLst/>
          </a:prstGeom>
        </p:spPr>
      </p:pic>
      <p:sp>
        <p:nvSpPr>
          <p:cNvPr id="11"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3786679483"/>
      </p:ext>
    </p:extLst>
  </p:cSld>
  <p:clrMapOvr>
    <a:masterClrMapping/>
  </p:clrMapOvr>
  <p:hf sldNum="0"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7"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35343816"/>
      </p:ext>
    </p:extLst>
  </p:cSld>
  <p:clrMapOvr>
    <a:masterClrMapping/>
  </p:clrMapOvr>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1"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328969241"/>
      </p:ext>
    </p:extLst>
  </p:cSld>
  <p:clrMapOvr>
    <a:masterClrMapping/>
  </p:clrMapOvr>
  <p:hf sldNum="0"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1"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305965059"/>
      </p:ext>
    </p:extLst>
  </p:cSld>
  <p:clrMapOvr>
    <a:masterClrMapping/>
  </p:clrMapOvr>
  <p:hf sldNum="0"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28"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134370623"/>
      </p:ext>
    </p:extLst>
  </p:cSld>
  <p:clrMapOvr>
    <a:masterClrMapping/>
  </p:clrMapOvr>
  <p:hf sldNum="0"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Drag picture to placeholder or click icon to add</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Drag picture to placeholder or click icon to add</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Drag picture to placeholder or click icon to add</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Drag picture to placeholder or click icon to add</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Drag picture to placeholder or click icon to add</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28"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3529035897"/>
      </p:ext>
    </p:extLst>
  </p:cSld>
  <p:clrMapOvr>
    <a:masterClrMapping/>
  </p:clrMapOvr>
  <p:hf sldNum="0"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308952083"/>
      </p:ext>
    </p:extLst>
  </p:cSld>
  <p:clrMapOvr>
    <a:masterClrMapping/>
  </p:clrMapOvr>
  <p:hf sldNum="0"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2025 EIIHA Presentation to MCHACP | January 13th,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328190776"/>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3/18/2026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3/18/2026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2025 EIIHA Presentation to MCHACP | January 13th, 2026</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273341384"/>
      </p:ext>
    </p:extLst>
  </p:cSld>
  <p:clrMapOvr>
    <a:masterClrMapping/>
  </p:clrMapOvr>
  <p:hf sldNum="0"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3/18/2026</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2025 EIIHA Presentation to MCHACP | January 13th, 2026</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465484320"/>
      </p:ext>
    </p:extLst>
  </p:cSld>
  <p:clrMapOvr>
    <a:masterClrMapping/>
  </p:clrMapOvr>
  <p:hf sldNum="0"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3/18/2026</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2025 EIIHA Presentation to MCHACP | January 13th, 2026</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029296896"/>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3/18/2026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3/18/2026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3/18/2026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3/18/2026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3/18/2026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3/18/2026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3/18/2026</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3/18/2026</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3/18/2026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3/18/2026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3/18/2026</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3/18/2026</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3/18/2026</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3/18/2026</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4"/>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Drag picture to placeholder or click icon to add</a:t>
            </a:r>
          </a:p>
        </p:txBody>
      </p:sp>
      <p:sp>
        <p:nvSpPr>
          <p:cNvPr id="8" name="Title 1"/>
          <p:cNvSpPr txBox="1">
            <a:spLocks/>
          </p:cNvSpPr>
          <p:nvPr userDrawn="1"/>
        </p:nvSpPr>
        <p:spPr>
          <a:xfrm>
            <a:off x="838202" y="1030147"/>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7"/>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10" y="5970521"/>
            <a:ext cx="427476" cy="543402"/>
          </a:xfrm>
          <a:prstGeom prst="rect">
            <a:avLst/>
          </a:prstGeom>
        </p:spPr>
      </p:pic>
    </p:spTree>
    <p:extLst>
      <p:ext uri="{BB962C8B-B14F-4D97-AF65-F5344CB8AC3E}">
        <p14:creationId xmlns:p14="http://schemas.microsoft.com/office/powerpoint/2010/main" val="387360535"/>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1834628448"/>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3/18/2026</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8"/>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5334" y="5968185"/>
            <a:ext cx="427892" cy="543931"/>
          </a:xfrm>
          <a:prstGeom prst="rect">
            <a:avLst/>
          </a:prstGeom>
        </p:spPr>
      </p:pic>
      <p:sp>
        <p:nvSpPr>
          <p:cNvPr id="6" name="Footer Placeholder 2"/>
          <p:cNvSpPr>
            <a:spLocks noGrp="1"/>
          </p:cNvSpPr>
          <p:nvPr>
            <p:ph type="ftr" sz="quarter" idx="10"/>
          </p:nvPr>
        </p:nvSpPr>
        <p:spPr>
          <a:xfrm>
            <a:off x="838202" y="6193367"/>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36818281"/>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4" name="Content Placeholder 4"/>
          <p:cNvSpPr>
            <a:spLocks noGrp="1"/>
          </p:cNvSpPr>
          <p:nvPr>
            <p:ph sz="quarter" idx="11"/>
          </p:nvPr>
        </p:nvSpPr>
        <p:spPr>
          <a:xfrm>
            <a:off x="838200" y="1838328"/>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141404"/>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7" name="Content Placeholder 6"/>
          <p:cNvSpPr>
            <a:spLocks noGrp="1"/>
          </p:cNvSpPr>
          <p:nvPr>
            <p:ph sz="quarter" idx="12"/>
          </p:nvPr>
        </p:nvSpPr>
        <p:spPr>
          <a:xfrm>
            <a:off x="6398803" y="1828804"/>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9"/>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200" y="1828804"/>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10" y="5970521"/>
            <a:ext cx="427476" cy="543402"/>
          </a:xfrm>
          <a:prstGeom prst="rect">
            <a:avLst/>
          </a:prstGeom>
        </p:spPr>
      </p:pic>
    </p:spTree>
    <p:extLst>
      <p:ext uri="{BB962C8B-B14F-4D97-AF65-F5344CB8AC3E}">
        <p14:creationId xmlns:p14="http://schemas.microsoft.com/office/powerpoint/2010/main" val="2124461203"/>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2" y="1030147"/>
            <a:ext cx="10515601" cy="1325563"/>
          </a:xfrm>
        </p:spPr>
        <p:txBody>
          <a:bodyPr/>
          <a:lstStyle>
            <a:lvl1pPr>
              <a:defRPr>
                <a:solidFill>
                  <a:schemeClr val="bg1"/>
                </a:solidFill>
              </a:defRPr>
            </a:lvl1pPr>
          </a:lstStyle>
          <a:p>
            <a:r>
              <a:rPr lang="en-US"/>
              <a:t>Click to edit Master title style</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43910" y="5970521"/>
            <a:ext cx="427476" cy="543402"/>
          </a:xfrm>
          <a:prstGeom prst="rect">
            <a:avLst/>
          </a:prstGeom>
        </p:spPr>
      </p:pic>
      <p:sp>
        <p:nvSpPr>
          <p:cNvPr id="5"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588243535"/>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04"/>
            <a:ext cx="4954997" cy="677733"/>
          </a:xfrm>
        </p:spPr>
        <p:txBody>
          <a:bodyPr>
            <a:normAutofit/>
          </a:bodyPr>
          <a:lstStyle>
            <a:lvl1pPr>
              <a:defRPr sz="3000" b="0" i="0">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7" name="Content Placeholder 6"/>
          <p:cNvSpPr>
            <a:spLocks noGrp="1"/>
          </p:cNvSpPr>
          <p:nvPr>
            <p:ph sz="quarter" idx="12"/>
          </p:nvPr>
        </p:nvSpPr>
        <p:spPr>
          <a:xfrm>
            <a:off x="6398803" y="2654136"/>
            <a:ext cx="4954997" cy="2972117"/>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p:cNvSpPr>
            <a:spLocks noGrp="1"/>
          </p:cNvSpPr>
          <p:nvPr>
            <p:ph sz="quarter" idx="13"/>
          </p:nvPr>
        </p:nvSpPr>
        <p:spPr>
          <a:xfrm>
            <a:off x="838200" y="2654136"/>
            <a:ext cx="4954997" cy="2972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txBox="1">
            <a:spLocks/>
          </p:cNvSpPr>
          <p:nvPr userDrawn="1"/>
        </p:nvSpPr>
        <p:spPr>
          <a:xfrm>
            <a:off x="6398803" y="1828804"/>
            <a:ext cx="4954997" cy="677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r>
              <a:rPr lang="en-US" b="0" i="0">
                <a:latin typeface="Segoe UI Light" panose="020B0502040204020203" pitchFamily="34" charset="0"/>
                <a:ea typeface="Myriad Pro" charset="0"/>
                <a:cs typeface="Myriad Pro" charset="0"/>
              </a:rPr>
              <a:t>Click to edit Master title style</a:t>
            </a:r>
          </a:p>
        </p:txBody>
      </p:sp>
      <p:sp>
        <p:nvSpPr>
          <p:cNvPr id="11" name="Title 1"/>
          <p:cNvSpPr txBox="1">
            <a:spLocks/>
          </p:cNvSpPr>
          <p:nvPr userDrawn="1"/>
        </p:nvSpPr>
        <p:spPr>
          <a:xfrm>
            <a:off x="838200" y="3651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0" i="0">
                <a:latin typeface="Segoe UI Light" panose="020B0502040204020203" pitchFamily="34" charset="0"/>
                <a:ea typeface="Myriad Pro Light" charset="0"/>
                <a:cs typeface="Myriad Pro Light" charset="0"/>
              </a:rPr>
              <a:t>Click to edit Master title style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08" y="5968181"/>
            <a:ext cx="429317" cy="545742"/>
          </a:xfrm>
          <a:prstGeom prst="rect">
            <a:avLst/>
          </a:prstGeom>
        </p:spPr>
      </p:pic>
      <p:sp>
        <p:nvSpPr>
          <p:cNvPr id="9"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883857550"/>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4"/>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Drag picture to placeholder or click icon to add</a:t>
            </a:r>
          </a:p>
        </p:txBody>
      </p:sp>
      <p:sp>
        <p:nvSpPr>
          <p:cNvPr id="8" name="Title 1"/>
          <p:cNvSpPr txBox="1">
            <a:spLocks/>
          </p:cNvSpPr>
          <p:nvPr userDrawn="1"/>
        </p:nvSpPr>
        <p:spPr>
          <a:xfrm>
            <a:off x="838202" y="1030147"/>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7"/>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10" y="5970521"/>
            <a:ext cx="427476" cy="543402"/>
          </a:xfrm>
          <a:prstGeom prst="rect">
            <a:avLst/>
          </a:prstGeom>
        </p:spPr>
      </p:pic>
    </p:spTree>
    <p:extLst>
      <p:ext uri="{BB962C8B-B14F-4D97-AF65-F5344CB8AC3E}">
        <p14:creationId xmlns:p14="http://schemas.microsoft.com/office/powerpoint/2010/main" val="387360535"/>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1834628448"/>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8"/>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5334" y="5968185"/>
            <a:ext cx="427892" cy="543931"/>
          </a:xfrm>
          <a:prstGeom prst="rect">
            <a:avLst/>
          </a:prstGeom>
        </p:spPr>
      </p:pic>
      <p:sp>
        <p:nvSpPr>
          <p:cNvPr id="6" name="Footer Placeholder 2"/>
          <p:cNvSpPr>
            <a:spLocks noGrp="1"/>
          </p:cNvSpPr>
          <p:nvPr>
            <p:ph type="ftr" sz="quarter" idx="10"/>
          </p:nvPr>
        </p:nvSpPr>
        <p:spPr>
          <a:xfrm>
            <a:off x="838202" y="6193367"/>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36818281"/>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4" name="Content Placeholder 4"/>
          <p:cNvSpPr>
            <a:spLocks noGrp="1"/>
          </p:cNvSpPr>
          <p:nvPr>
            <p:ph sz="quarter" idx="11"/>
          </p:nvPr>
        </p:nvSpPr>
        <p:spPr>
          <a:xfrm>
            <a:off x="838200" y="1838328"/>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141404"/>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3/18/2026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7" name="Content Placeholder 6"/>
          <p:cNvSpPr>
            <a:spLocks noGrp="1"/>
          </p:cNvSpPr>
          <p:nvPr>
            <p:ph sz="quarter" idx="12"/>
          </p:nvPr>
        </p:nvSpPr>
        <p:spPr>
          <a:xfrm>
            <a:off x="6398803" y="1828804"/>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9"/>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200" y="1828804"/>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10" y="5970521"/>
            <a:ext cx="427476" cy="543402"/>
          </a:xfrm>
          <a:prstGeom prst="rect">
            <a:avLst/>
          </a:prstGeom>
        </p:spPr>
      </p:pic>
    </p:spTree>
    <p:extLst>
      <p:ext uri="{BB962C8B-B14F-4D97-AF65-F5344CB8AC3E}">
        <p14:creationId xmlns:p14="http://schemas.microsoft.com/office/powerpoint/2010/main" val="2124461203"/>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2" y="1030147"/>
            <a:ext cx="10515601" cy="1325563"/>
          </a:xfrm>
        </p:spPr>
        <p:txBody>
          <a:bodyPr/>
          <a:lstStyle>
            <a:lvl1pPr>
              <a:defRPr>
                <a:solidFill>
                  <a:schemeClr val="bg1"/>
                </a:solidFill>
              </a:defRPr>
            </a:lvl1pPr>
          </a:lstStyle>
          <a:p>
            <a:r>
              <a:rPr lang="en-US"/>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10" y="5970521"/>
            <a:ext cx="427476" cy="543402"/>
          </a:xfrm>
          <a:prstGeom prst="rect">
            <a:avLst/>
          </a:prstGeom>
        </p:spPr>
      </p:pic>
      <p:sp>
        <p:nvSpPr>
          <p:cNvPr id="5"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588243535"/>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04"/>
            <a:ext cx="4954997" cy="677733"/>
          </a:xfrm>
        </p:spPr>
        <p:txBody>
          <a:bodyPr>
            <a:normAutofit/>
          </a:bodyPr>
          <a:lstStyle>
            <a:lvl1pPr>
              <a:defRPr sz="3000" b="0" i="0">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7" name="Content Placeholder 6"/>
          <p:cNvSpPr>
            <a:spLocks noGrp="1"/>
          </p:cNvSpPr>
          <p:nvPr>
            <p:ph sz="quarter" idx="12"/>
          </p:nvPr>
        </p:nvSpPr>
        <p:spPr>
          <a:xfrm>
            <a:off x="6398803" y="2654136"/>
            <a:ext cx="4954997" cy="2972117"/>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p:cNvSpPr>
            <a:spLocks noGrp="1"/>
          </p:cNvSpPr>
          <p:nvPr>
            <p:ph sz="quarter" idx="13"/>
          </p:nvPr>
        </p:nvSpPr>
        <p:spPr>
          <a:xfrm>
            <a:off x="838200" y="2654136"/>
            <a:ext cx="4954997" cy="2972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txBox="1">
            <a:spLocks/>
          </p:cNvSpPr>
          <p:nvPr userDrawn="1"/>
        </p:nvSpPr>
        <p:spPr>
          <a:xfrm>
            <a:off x="6398803" y="1828804"/>
            <a:ext cx="4954997" cy="677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r>
              <a:rPr lang="en-US" b="0" i="0">
                <a:latin typeface="Segoe UI Light" panose="020B0502040204020203" pitchFamily="34" charset="0"/>
                <a:ea typeface="Myriad Pro" charset="0"/>
                <a:cs typeface="Myriad Pro" charset="0"/>
              </a:rPr>
              <a:t>Click to edit Master title style</a:t>
            </a:r>
          </a:p>
        </p:txBody>
      </p:sp>
      <p:sp>
        <p:nvSpPr>
          <p:cNvPr id="11" name="Title 1"/>
          <p:cNvSpPr txBox="1">
            <a:spLocks/>
          </p:cNvSpPr>
          <p:nvPr userDrawn="1"/>
        </p:nvSpPr>
        <p:spPr>
          <a:xfrm>
            <a:off x="838200" y="3651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0" i="0">
                <a:latin typeface="Segoe UI Light" panose="020B0502040204020203" pitchFamily="34" charset="0"/>
                <a:ea typeface="Myriad Pro Light" charset="0"/>
                <a:cs typeface="Myriad Pro Light" charset="0"/>
              </a:rPr>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68181"/>
            <a:ext cx="429317" cy="545742"/>
          </a:xfrm>
          <a:prstGeom prst="rect">
            <a:avLst/>
          </a:prstGeom>
        </p:spPr>
      </p:pic>
      <p:sp>
        <p:nvSpPr>
          <p:cNvPr id="9"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883857550"/>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200" y="1828804"/>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2"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icon to add</a:t>
            </a:r>
          </a:p>
        </p:txBody>
      </p:sp>
      <p:sp>
        <p:nvSpPr>
          <p:cNvPr id="7" name="Footer Placeholder 2"/>
          <p:cNvSpPr>
            <a:spLocks noGrp="1"/>
          </p:cNvSpPr>
          <p:nvPr>
            <p:ph type="ftr" sz="quarter" idx="10"/>
          </p:nvPr>
        </p:nvSpPr>
        <p:spPr>
          <a:xfrm>
            <a:off x="838200" y="6193367"/>
            <a:ext cx="4954997"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908797050"/>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accent1"/>
        </a:solid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838202" y="365129"/>
            <a:ext cx="49549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Myriad Pro Light" charset="0"/>
                <a:ea typeface="Myriad Pro Light" charset="0"/>
                <a:cs typeface="Myriad Pro Light" charset="0"/>
              </a:defRPr>
            </a:lvl1pPr>
          </a:lstStyle>
          <a:p>
            <a:r>
              <a:rPr lang="en-US">
                <a:solidFill>
                  <a:schemeClr val="bg1"/>
                </a:solidFill>
                <a:latin typeface="Segoe UI Light" panose="020B0502040204020203" pitchFamily="34" charset="0"/>
              </a:rPr>
              <a:t>Click to edit Master title style</a:t>
            </a:r>
          </a:p>
        </p:txBody>
      </p:sp>
      <p:sp>
        <p:nvSpPr>
          <p:cNvPr id="5" name="Content Placeholder 6"/>
          <p:cNvSpPr>
            <a:spLocks noGrp="1"/>
          </p:cNvSpPr>
          <p:nvPr>
            <p:ph sz="quarter" idx="13"/>
          </p:nvPr>
        </p:nvSpPr>
        <p:spPr>
          <a:xfrm>
            <a:off x="838200" y="1828804"/>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2"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icon to add</a:t>
            </a:r>
          </a:p>
        </p:txBody>
      </p:sp>
      <p:sp>
        <p:nvSpPr>
          <p:cNvPr id="7" name="Footer Placeholder 2"/>
          <p:cNvSpPr>
            <a:spLocks noGrp="1"/>
          </p:cNvSpPr>
          <p:nvPr>
            <p:ph type="ftr" sz="quarter" idx="10"/>
          </p:nvPr>
        </p:nvSpPr>
        <p:spPr>
          <a:xfrm>
            <a:off x="838200" y="6193367"/>
            <a:ext cx="495499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45779256"/>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200" y="1212760"/>
            <a:ext cx="4954589" cy="3313684"/>
          </a:xfrm>
        </p:spPr>
        <p:txBody>
          <a:bodyPr anchor="ctr"/>
          <a:lstStyle>
            <a:lvl1pPr marL="0" indent="0">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endParaRPr lang="en-US"/>
          </a:p>
        </p:txBody>
      </p:sp>
      <p:sp>
        <p:nvSpPr>
          <p:cNvPr id="6" name="Footer Placeholder 2"/>
          <p:cNvSpPr>
            <a:spLocks noGrp="1"/>
          </p:cNvSpPr>
          <p:nvPr>
            <p:ph type="ftr" sz="quarter" idx="10"/>
          </p:nvPr>
        </p:nvSpPr>
        <p:spPr>
          <a:xfrm>
            <a:off x="838202" y="6193367"/>
            <a:ext cx="4954588"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035342920"/>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200" y="1828804"/>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4" y="2237595"/>
            <a:ext cx="2085297" cy="1807677"/>
          </a:xfrm>
        </p:spPr>
        <p:txBody>
          <a:bodyPr>
            <a:normAutofit/>
          </a:bodyPr>
          <a:lstStyle>
            <a:lvl1pPr marL="0" indent="0" algn="ctr">
              <a:buNone/>
              <a:defRPr sz="1600"/>
            </a:lvl1pPr>
          </a:lstStyle>
          <a:p>
            <a:r>
              <a:rPr lang="en-US"/>
              <a:t>Drag picture to placeholder or click icon to add</a:t>
            </a:r>
          </a:p>
        </p:txBody>
      </p:sp>
      <p:sp>
        <p:nvSpPr>
          <p:cNvPr id="7" name="Picture Placeholder 5"/>
          <p:cNvSpPr>
            <a:spLocks noGrp="1"/>
          </p:cNvSpPr>
          <p:nvPr>
            <p:ph type="pic" sz="quarter" idx="15"/>
          </p:nvPr>
        </p:nvSpPr>
        <p:spPr>
          <a:xfrm>
            <a:off x="9268506" y="2237595"/>
            <a:ext cx="2085297" cy="1807677"/>
          </a:xfrm>
        </p:spPr>
        <p:txBody>
          <a:bodyPr>
            <a:normAutofit/>
          </a:bodyPr>
          <a:lstStyle>
            <a:lvl1pPr marL="0" indent="0" algn="ctr">
              <a:buNone/>
              <a:defRPr sz="1600"/>
            </a:lvl1pPr>
          </a:lstStyle>
          <a:p>
            <a:r>
              <a:rPr lang="en-US"/>
              <a:t>Drag picture to placeholder or click icon to add</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10" y="5970521"/>
            <a:ext cx="427476" cy="543402"/>
          </a:xfrm>
          <a:prstGeom prst="rect">
            <a:avLst/>
          </a:prstGeom>
        </p:spPr>
      </p:pic>
      <p:sp>
        <p:nvSpPr>
          <p:cNvPr id="8"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795381310"/>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200" y="1828804"/>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4" y="2237595"/>
            <a:ext cx="2085297" cy="1807677"/>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7" name="Picture Placeholder 5"/>
          <p:cNvSpPr>
            <a:spLocks noGrp="1"/>
          </p:cNvSpPr>
          <p:nvPr>
            <p:ph type="pic" sz="quarter" idx="15"/>
          </p:nvPr>
        </p:nvSpPr>
        <p:spPr>
          <a:xfrm>
            <a:off x="9268506" y="2237595"/>
            <a:ext cx="2085297" cy="1807677"/>
          </a:xfrm>
        </p:spPr>
        <p:txBody>
          <a:bodyPr>
            <a:normAutofit/>
          </a:bodyPr>
          <a:lstStyle>
            <a:lvl1pPr marL="0" indent="0" algn="ctr">
              <a:buNone/>
              <a:defRPr sz="1600">
                <a:solidFill>
                  <a:schemeClr val="bg1"/>
                </a:solidFill>
              </a:defRPr>
            </a:lvl1pPr>
          </a:lstStyle>
          <a:p>
            <a:r>
              <a:rPr lang="en-US"/>
              <a:t>Drag picture to placeholder or click icon to add</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5334" y="5968185"/>
            <a:ext cx="427892" cy="543931"/>
          </a:xfrm>
          <a:prstGeom prst="rect">
            <a:avLst/>
          </a:prstGeom>
        </p:spPr>
      </p:pic>
      <p:sp>
        <p:nvSpPr>
          <p:cNvPr id="9" name="Footer Placeholder 2"/>
          <p:cNvSpPr>
            <a:spLocks noGrp="1"/>
          </p:cNvSpPr>
          <p:nvPr>
            <p:ph type="ftr" sz="quarter" idx="10"/>
          </p:nvPr>
        </p:nvSpPr>
        <p:spPr>
          <a:xfrm>
            <a:off x="838202" y="6193367"/>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381435663"/>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Drag picture to placeholder or click icon to add</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Drag picture to placeholder or click icon to add</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Drag picture to placeholder or click icon to add</a:t>
            </a:r>
          </a:p>
        </p:txBody>
      </p:sp>
      <p:sp>
        <p:nvSpPr>
          <p:cNvPr id="7" name="Text Placeholder 6"/>
          <p:cNvSpPr>
            <a:spLocks noGrp="1"/>
          </p:cNvSpPr>
          <p:nvPr>
            <p:ph type="body" sz="quarter" idx="20" hasCustomPrompt="1"/>
          </p:nvPr>
        </p:nvSpPr>
        <p:spPr>
          <a:xfrm>
            <a:off x="2107672" y="4243346"/>
            <a:ext cx="1736725" cy="1307600"/>
          </a:xfrm>
        </p:spPr>
        <p:txBody>
          <a:bodyPr>
            <a:normAutofit/>
          </a:bodyPr>
          <a:lstStyle>
            <a:lvl1pPr marL="0" indent="0" algn="ctr">
              <a:spcBef>
                <a:spcPts val="0"/>
              </a:spcBef>
              <a:spcAft>
                <a:spcPts val="600"/>
              </a:spcAft>
              <a:buNone/>
              <a:defRPr sz="16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9"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10" y="5970521"/>
            <a:ext cx="427476" cy="543402"/>
          </a:xfrm>
          <a:prstGeom prst="rect">
            <a:avLst/>
          </a:prstGeom>
        </p:spPr>
      </p:pic>
      <p:sp>
        <p:nvSpPr>
          <p:cNvPr id="13"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83443427"/>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7" name="Text Placeholder 6"/>
          <p:cNvSpPr>
            <a:spLocks noGrp="1"/>
          </p:cNvSpPr>
          <p:nvPr>
            <p:ph type="body" sz="quarter" idx="20" hasCustomPrompt="1"/>
          </p:nvPr>
        </p:nvSpPr>
        <p:spPr>
          <a:xfrm>
            <a:off x="2107672" y="4243346"/>
            <a:ext cx="1736725" cy="1307600"/>
          </a:xfrm>
        </p:spPr>
        <p:txBody>
          <a:bodyPr>
            <a:normAutofit/>
          </a:bodyPr>
          <a:lstStyle>
            <a:lvl1pPr marL="0" indent="0" algn="ctr">
              <a:spcBef>
                <a:spcPts val="0"/>
              </a:spcBef>
              <a:spcAft>
                <a:spcPts val="600"/>
              </a:spcAft>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9"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5334" y="5968185"/>
            <a:ext cx="427892" cy="543931"/>
          </a:xfrm>
          <a:prstGeom prst="rect">
            <a:avLst/>
          </a:prstGeom>
        </p:spPr>
      </p:pic>
      <p:sp>
        <p:nvSpPr>
          <p:cNvPr id="11" name="Footer Placeholder 2"/>
          <p:cNvSpPr>
            <a:spLocks noGrp="1"/>
          </p:cNvSpPr>
          <p:nvPr>
            <p:ph type="ftr" sz="quarter" idx="10"/>
          </p:nvPr>
        </p:nvSpPr>
        <p:spPr>
          <a:xfrm>
            <a:off x="838202" y="6193367"/>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499986466"/>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3/18/2026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3" y="365129"/>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4"/>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43910" y="5970521"/>
            <a:ext cx="427476" cy="543402"/>
          </a:xfrm>
          <a:prstGeom prst="rect">
            <a:avLst/>
          </a:prstGeom>
        </p:spPr>
      </p:pic>
      <p:sp>
        <p:nvSpPr>
          <p:cNvPr id="7" name="Footer Placeholder 2"/>
          <p:cNvSpPr>
            <a:spLocks noGrp="1"/>
          </p:cNvSpPr>
          <p:nvPr>
            <p:ph type="ftr" sz="quarter" idx="10"/>
          </p:nvPr>
        </p:nvSpPr>
        <p:spPr>
          <a:xfrm>
            <a:off x="838202" y="6193367"/>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458316158"/>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9" y="2555770"/>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62"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4"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43910" y="5970521"/>
            <a:ext cx="427476" cy="543402"/>
          </a:xfrm>
          <a:prstGeom prst="rect">
            <a:avLst/>
          </a:prstGeom>
        </p:spPr>
      </p:pic>
      <p:sp>
        <p:nvSpPr>
          <p:cNvPr id="11"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783373783"/>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2"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2"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9" y="2360689"/>
            <a:ext cx="6960783"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9" y="3487382"/>
            <a:ext cx="6960783"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9" y="4603767"/>
            <a:ext cx="6960783" cy="547574"/>
          </a:xfrm>
        </p:spPr>
        <p:txBody>
          <a:bodyPr anchor="ctr">
            <a:normAutofit/>
          </a:bodyPr>
          <a:lstStyle>
            <a:lvl1pPr marL="0" indent="0">
              <a:buNone/>
              <a:defRPr sz="2400" baseline="0">
                <a:solidFill>
                  <a:schemeClr val="bg1"/>
                </a:solidFill>
              </a:defRPr>
            </a:lvl1pPr>
          </a:lstStyle>
          <a:p>
            <a:pPr lvl="0"/>
            <a:r>
              <a:rPr lang="en-US"/>
              <a:t>Explain here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43910" y="5970521"/>
            <a:ext cx="427476" cy="543402"/>
          </a:xfrm>
          <a:prstGeom prst="rect">
            <a:avLst/>
          </a:prstGeom>
        </p:spPr>
      </p:pic>
      <p:sp>
        <p:nvSpPr>
          <p:cNvPr id="11"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04588344"/>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7"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10"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5"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9" y="3557269"/>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3"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5" y="2954148"/>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5" y="4153464"/>
            <a:ext cx="1613647"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9" y="2954148"/>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1" y="4157506"/>
            <a:ext cx="1613647"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5" y="2918772"/>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5" y="4158505"/>
            <a:ext cx="1613647"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6" y="2088205"/>
            <a:ext cx="1613647"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9" y="4158505"/>
            <a:ext cx="1613647"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1" y="2088205"/>
            <a:ext cx="1613647"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5" y="4187542"/>
            <a:ext cx="1613647"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10" y="5970521"/>
            <a:ext cx="427476" cy="543402"/>
          </a:xfrm>
          <a:prstGeom prst="rect">
            <a:avLst/>
          </a:prstGeom>
        </p:spPr>
      </p:pic>
      <p:sp>
        <p:nvSpPr>
          <p:cNvPr id="28"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40839683"/>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7"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10"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5"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9" y="3557269"/>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3"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5" y="2954148"/>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5" y="4153464"/>
            <a:ext cx="1613647"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9" y="2954148"/>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1" y="4157506"/>
            <a:ext cx="1613647"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5" y="2918772"/>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63"/>
            <a:ext cx="1614488" cy="1346433"/>
          </a:xfrm>
        </p:spPr>
        <p:txBody>
          <a:bodyPr>
            <a:normAutofit/>
          </a:bodyPr>
          <a:lstStyle>
            <a:lvl1pPr marL="0" indent="0" algn="ctr">
              <a:buNone/>
              <a:defRPr sz="1400"/>
            </a:lvl1pPr>
          </a:lstStyle>
          <a:p>
            <a:r>
              <a:rPr lang="en-US"/>
              <a:t>Drag picture to placeholder or click icon to add</a:t>
            </a:r>
          </a:p>
        </p:txBody>
      </p:sp>
      <p:sp>
        <p:nvSpPr>
          <p:cNvPr id="22" name="Picture Placeholder 20"/>
          <p:cNvSpPr>
            <a:spLocks noGrp="1"/>
          </p:cNvSpPr>
          <p:nvPr>
            <p:ph type="pic" sz="quarter" idx="26"/>
          </p:nvPr>
        </p:nvSpPr>
        <p:spPr>
          <a:xfrm>
            <a:off x="3144736" y="2021644"/>
            <a:ext cx="1614488" cy="1346433"/>
          </a:xfrm>
        </p:spPr>
        <p:txBody>
          <a:bodyPr>
            <a:normAutofit/>
          </a:bodyPr>
          <a:lstStyle>
            <a:lvl1pPr marL="0" indent="0" algn="ctr">
              <a:buNone/>
              <a:defRPr sz="1400"/>
            </a:lvl1pPr>
          </a:lstStyle>
          <a:p>
            <a:r>
              <a:rPr lang="en-US"/>
              <a:t>Drag picture to placeholder or click icon to add</a:t>
            </a:r>
          </a:p>
        </p:txBody>
      </p:sp>
      <p:sp>
        <p:nvSpPr>
          <p:cNvPr id="23" name="Picture Placeholder 20"/>
          <p:cNvSpPr>
            <a:spLocks noGrp="1"/>
          </p:cNvSpPr>
          <p:nvPr>
            <p:ph type="pic" sz="quarter" idx="27"/>
          </p:nvPr>
        </p:nvSpPr>
        <p:spPr>
          <a:xfrm>
            <a:off x="5289177" y="4183289"/>
            <a:ext cx="1614488" cy="1346433"/>
          </a:xfrm>
        </p:spPr>
        <p:txBody>
          <a:bodyPr>
            <a:normAutofit/>
          </a:bodyPr>
          <a:lstStyle>
            <a:lvl1pPr marL="0" indent="0" algn="ctr">
              <a:buNone/>
              <a:defRPr sz="1400"/>
            </a:lvl1pPr>
          </a:lstStyle>
          <a:p>
            <a:r>
              <a:rPr lang="en-US"/>
              <a:t>Drag picture to placeholder or click icon to add</a:t>
            </a:r>
          </a:p>
        </p:txBody>
      </p:sp>
      <p:sp>
        <p:nvSpPr>
          <p:cNvPr id="24" name="Picture Placeholder 20"/>
          <p:cNvSpPr>
            <a:spLocks noGrp="1"/>
          </p:cNvSpPr>
          <p:nvPr>
            <p:ph type="pic" sz="quarter" idx="28"/>
          </p:nvPr>
        </p:nvSpPr>
        <p:spPr>
          <a:xfrm>
            <a:off x="7342575" y="2021644"/>
            <a:ext cx="1614488" cy="1346433"/>
          </a:xfrm>
        </p:spPr>
        <p:txBody>
          <a:bodyPr>
            <a:normAutofit/>
          </a:bodyPr>
          <a:lstStyle>
            <a:lvl1pPr marL="0" indent="0" algn="ctr">
              <a:buNone/>
              <a:defRPr sz="1400"/>
            </a:lvl1pPr>
          </a:lstStyle>
          <a:p>
            <a:r>
              <a:rPr lang="en-US"/>
              <a:t>Drag picture to placeholder or click icon to add</a:t>
            </a:r>
          </a:p>
        </p:txBody>
      </p:sp>
      <p:sp>
        <p:nvSpPr>
          <p:cNvPr id="26" name="Picture Placeholder 20"/>
          <p:cNvSpPr>
            <a:spLocks noGrp="1"/>
          </p:cNvSpPr>
          <p:nvPr>
            <p:ph type="pic" sz="quarter" idx="29"/>
          </p:nvPr>
        </p:nvSpPr>
        <p:spPr>
          <a:xfrm>
            <a:off x="9486173" y="4153462"/>
            <a:ext cx="1614488" cy="1346433"/>
          </a:xfrm>
        </p:spPr>
        <p:txBody>
          <a:bodyPr>
            <a:normAutofit/>
          </a:bodyPr>
          <a:lstStyle>
            <a:lvl1pPr marL="0" indent="0" algn="ctr">
              <a:buNone/>
              <a:defRPr sz="1400"/>
            </a:lvl1pPr>
          </a:lstStyle>
          <a:p>
            <a:r>
              <a:rPr lang="en-US"/>
              <a:t>Drag picture to placeholder or click icon to add</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10" y="5970521"/>
            <a:ext cx="427476" cy="543402"/>
          </a:xfrm>
          <a:prstGeom prst="rect">
            <a:avLst/>
          </a:prstGeom>
        </p:spPr>
      </p:pic>
      <p:sp>
        <p:nvSpPr>
          <p:cNvPr id="28"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738265814"/>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9" y="3873718"/>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9"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9"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838146550"/>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9" y="3873718"/>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9"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9"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Footer Placeholder 2"/>
          <p:cNvSpPr>
            <a:spLocks noGrp="1"/>
          </p:cNvSpPr>
          <p:nvPr>
            <p:ph type="ftr" sz="quarter" idx="10"/>
          </p:nvPr>
        </p:nvSpPr>
        <p:spPr>
          <a:xfrm>
            <a:off x="838202" y="6193367"/>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007384164"/>
      </p:ext>
    </p:extLst>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solidFill>
        <a:effectLst/>
      </p:bgPr>
    </p:bg>
    <p:spTree>
      <p:nvGrpSpPr>
        <p:cNvPr id="1" name=""/>
        <p:cNvGrpSpPr/>
        <p:nvPr/>
      </p:nvGrpSpPr>
      <p:grpSpPr>
        <a:xfrm>
          <a:off x="0" y="0"/>
          <a:ext cx="0" cy="0"/>
          <a:chOff x="0" y="0"/>
          <a:chExt cx="0" cy="0"/>
        </a:xfrm>
      </p:grpSpPr>
      <p:sp>
        <p:nvSpPr>
          <p:cNvPr id="11" name="Text Placeholder 4"/>
          <p:cNvSpPr>
            <a:spLocks noGrp="1"/>
          </p:cNvSpPr>
          <p:nvPr>
            <p:ph type="body" sz="quarter" idx="18" hasCustomPrompt="1"/>
          </p:nvPr>
        </p:nvSpPr>
        <p:spPr bwMode="black">
          <a:xfrm>
            <a:off x="304800" y="5505450"/>
            <a:ext cx="11582400" cy="819150"/>
          </a:xfrm>
        </p:spPr>
        <p:txBody>
          <a:bodyPr anchor="ctr">
            <a:normAutofit/>
          </a:bodyPr>
          <a:lstStyle>
            <a:lvl1pPr marL="0" indent="0" algn="ctr">
              <a:buNone/>
              <a:defRPr sz="1800"/>
            </a:lvl1pPr>
          </a:lstStyle>
          <a:p>
            <a:pPr lvl="0"/>
            <a:r>
              <a:rPr lang="en-US" err="1"/>
              <a:t>Firstname</a:t>
            </a:r>
            <a:r>
              <a:rPr lang="en-US"/>
              <a:t> </a:t>
            </a:r>
            <a:r>
              <a:rPr lang="en-US" err="1"/>
              <a:t>Lastname</a:t>
            </a:r>
            <a:r>
              <a:rPr lang="en-US"/>
              <a:t> | Job Title</a:t>
            </a:r>
            <a:br>
              <a:rPr lang="en-US"/>
            </a:br>
            <a:r>
              <a:rPr lang="en-US"/>
              <a:t>Date</a:t>
            </a:r>
          </a:p>
        </p:txBody>
      </p:sp>
      <p:sp>
        <p:nvSpPr>
          <p:cNvPr id="7" name="Footer"/>
          <p:cNvSpPr txBox="1">
            <a:spLocks/>
          </p:cNvSpPr>
          <p:nvPr userDrawn="1"/>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Protecting, maintaining and improving the health of all </a:t>
            </a:r>
            <a:r>
              <a:rPr lang="en-US" sz="1000" err="1"/>
              <a:t>minnesotans</a:t>
            </a:r>
            <a:endParaRPr lang="en-US" sz="1000"/>
          </a:p>
        </p:txBody>
      </p:sp>
      <p:sp>
        <p:nvSpPr>
          <p:cNvPr id="9" name="Rectangle 1" descr="&quot;&quot;"/>
          <p:cNvSpPr/>
          <p:nvPr userDrawn="1"/>
        </p:nvSpPr>
        <p:spPr bwMode="black">
          <a:xfrm rot="10800000">
            <a:off x="3048" y="4235956"/>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Title 2" descr="&quot;&quot;"/>
          <p:cNvSpPr>
            <a:spLocks noGrp="1"/>
          </p:cNvSpPr>
          <p:nvPr userDrawn="1">
            <p:ph type="ctrTitle" hasCustomPrompt="1"/>
          </p:nvPr>
        </p:nvSpPr>
        <p:spPr bwMode="auto">
          <a:xfrm>
            <a:off x="304800" y="4235955"/>
            <a:ext cx="11582400" cy="1216153"/>
          </a:xfrm>
          <a:noFill/>
          <a:ln>
            <a:noFill/>
          </a:ln>
        </p:spPr>
        <p:txBody>
          <a:bodyPr wrap="square" lIns="182880" tIns="91440" rIns="182880" bIns="91440" anchor="ctr">
            <a:normAutofit/>
          </a:bodyPr>
          <a:lstStyle>
            <a:lvl1pPr algn="ctr">
              <a:defRPr sz="4400" b="1">
                <a:solidFill>
                  <a:schemeClr val="accent1"/>
                </a:solidFill>
              </a:defRPr>
            </a:lvl1pPr>
          </a:lstStyle>
          <a:p>
            <a:r>
              <a:rPr lang="en-US"/>
              <a:t>Presentation Title</a:t>
            </a:r>
          </a:p>
        </p:txBody>
      </p:sp>
      <p:pic>
        <p:nvPicPr>
          <p:cNvPr id="10" name="Picture 9" descr="Mnnesota Department of Health"/>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192001" cy="4235956"/>
          </a:xfrm>
          <a:prstGeom prst="rect">
            <a:avLst/>
          </a:prstGeom>
        </p:spPr>
      </p:pic>
    </p:spTree>
    <p:extLst>
      <p:ext uri="{BB962C8B-B14F-4D97-AF65-F5344CB8AC3E}">
        <p14:creationId xmlns:p14="http://schemas.microsoft.com/office/powerpoint/2010/main" val="1220266947"/>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 col / 1 row">
    <p:bg bwMode="gray">
      <p:bgRef idx="1001">
        <a:schemeClr val="bg1"/>
      </p:bgRef>
    </p:bg>
    <p:spTree>
      <p:nvGrpSpPr>
        <p:cNvPr id="1" name=""/>
        <p:cNvGrpSpPr/>
        <p:nvPr/>
      </p:nvGrpSpPr>
      <p:grpSpPr>
        <a:xfrm>
          <a:off x="0" y="0"/>
          <a:ext cx="0" cy="0"/>
          <a:chOff x="0" y="0"/>
          <a:chExt cx="0" cy="0"/>
        </a:xfrm>
      </p:grpSpPr>
      <p:grpSp>
        <p:nvGrpSpPr>
          <p:cNvPr id="7" name="Group 6" descr="&quot;&quot;"/>
          <p:cNvGrpSpPr/>
          <p:nvPr userDrawn="1"/>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457200" algn="r">
              <a:spcBef>
                <a:spcPts val="0"/>
              </a:spcBef>
              <a:spcAft>
                <a:spcPts val="0"/>
              </a:spcAft>
              <a:defRPr sz="3600" b="1">
                <a:solidFill>
                  <a:schemeClr val="bg1"/>
                </a:solidFill>
              </a:defRPr>
            </a:lvl1pPr>
          </a:lstStyle>
          <a:p>
            <a:r>
              <a:rPr lang="en-US"/>
              <a:t>Slide title – 1 col / 1 row</a:t>
            </a:r>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Add text or click icon to add object</a:t>
            </a:r>
          </a:p>
          <a:p>
            <a:pPr lvl="1"/>
            <a:r>
              <a:rPr lang="en-US" err="1"/>
              <a:t>Lsjkdflksd</a:t>
            </a:r>
            <a:endParaRPr lang="en-US"/>
          </a:p>
          <a:p>
            <a:pPr lvl="2"/>
            <a:r>
              <a:rPr lang="en-US" err="1"/>
              <a:t>Lkjsdlksd</a:t>
            </a:r>
            <a:endParaRPr lang="en-US"/>
          </a:p>
          <a:p>
            <a:pPr lvl="3"/>
            <a:r>
              <a:rPr lang="en-US"/>
              <a:t>;</a:t>
            </a:r>
            <a:r>
              <a:rPr lang="en-US" err="1"/>
              <a:t>kfs;lsd</a:t>
            </a:r>
            <a:endParaRPr lang="en-US"/>
          </a:p>
          <a:p>
            <a:pPr lvl="4"/>
            <a:r>
              <a:rPr lang="en-US" err="1"/>
              <a:t>L;ksdlksd</a:t>
            </a:r>
            <a:endParaRPr lang="en-US"/>
          </a:p>
        </p:txBody>
      </p:sp>
      <p:sp>
        <p:nvSpPr>
          <p:cNvPr id="6" name="Slide Number Placeholder 6"/>
          <p:cNvSpPr>
            <a:spLocks noGrp="1"/>
          </p:cNvSpPr>
          <p:nvPr>
            <p:ph type="sldNum" sz="quarter" idx="12"/>
          </p:nvPr>
        </p:nvSpPr>
        <p:spPr bwMode="black">
          <a:xfrm>
            <a:off x="10425426" y="6324600"/>
            <a:ext cx="1462668" cy="365125"/>
          </a:xfrm>
        </p:spPr>
        <p:txBody>
          <a:bodyPr/>
          <a:lstStyle/>
          <a:p>
            <a:fld id="{48F63A3B-78C7-47BE-AE5E-E10140E04643}" type="slidenum">
              <a:rPr lang="en-US" smtClean="0"/>
              <a:t>‹#›</a:t>
            </a:fld>
            <a:endParaRPr lang="en-US"/>
          </a:p>
        </p:txBody>
      </p:sp>
      <p:pic>
        <p:nvPicPr>
          <p:cNvPr id="8" name="MDH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1185690535"/>
      </p:ext>
    </p:extLst>
  </p:cSld>
  <p:clrMapOvr>
    <a:masterClrMapping/>
  </p:clrMapOvr>
  <p:hf sldNum="0" hdr="0" dt="0"/>
  <p:extLst>
    <p:ext uri="{DCECCB84-F9BA-43D5-87BE-67443E8EF086}">
      <p15:sldGuideLst xmlns:p15="http://schemas.microsoft.com/office/powerpoint/2012/main">
        <p15:guide id="1" pos="9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Slide">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3" hasCustomPrompt="1"/>
          </p:nvPr>
        </p:nvSpPr>
        <p:spPr bwMode="gray">
          <a:xfrm>
            <a:off x="0" y="0"/>
            <a:ext cx="12192000" cy="4833197"/>
          </a:xfrm>
          <a:noFill/>
        </p:spPr>
        <p:txBody>
          <a:bodyPr>
            <a:normAutofit/>
          </a:bodyPr>
          <a:lstStyle>
            <a:lvl1pPr marL="0" indent="0" algn="ctr">
              <a:buNone/>
              <a:defRPr sz="2400"/>
            </a:lvl1pPr>
          </a:lstStyle>
          <a:p>
            <a:r>
              <a:rPr lang="en-US"/>
              <a:t>Click Icon to add picture</a:t>
            </a:r>
          </a:p>
        </p:txBody>
      </p:sp>
      <p:sp>
        <p:nvSpPr>
          <p:cNvPr id="7" name="Rectangle 1" descr="&quot;&quot;"/>
          <p:cNvSpPr/>
          <p:nvPr userDrawn="1"/>
        </p:nvSpPr>
        <p:spPr bwMode="black">
          <a:xfrm rot="10800000">
            <a:off x="3048" y="4952455"/>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Rectangle 16" descr="&quot;&quot;"/>
          <p:cNvSpPr/>
          <p:nvPr userDrawn="1"/>
        </p:nvSpPr>
        <p:spPr bwMode="auto">
          <a:xfrm rot="10800000">
            <a:off x="0" y="4833198"/>
            <a:ext cx="12192000" cy="119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lide Number Placeholder 7"/>
          <p:cNvSpPr>
            <a:spLocks noGrp="1"/>
          </p:cNvSpPr>
          <p:nvPr userDrawn="1">
            <p:ph type="sldNum" sz="quarter" idx="16"/>
          </p:nvPr>
        </p:nvSpPr>
        <p:spPr bwMode="black">
          <a:xfrm>
            <a:off x="10425426" y="6324600"/>
            <a:ext cx="1462668" cy="365125"/>
          </a:xfrm>
        </p:spPr>
        <p:txBody>
          <a:bodyPr/>
          <a:lstStyle/>
          <a:p>
            <a:fld id="{48F63A3B-78C7-47BE-AE5E-E10140E04643}" type="slidenum">
              <a:rPr lang="en-US" smtClean="0"/>
              <a:pPr/>
              <a:t>‹#›</a:t>
            </a:fld>
            <a:endParaRPr lang="en-US"/>
          </a:p>
        </p:txBody>
      </p:sp>
      <p:sp>
        <p:nvSpPr>
          <p:cNvPr id="2" name="Title 2"/>
          <p:cNvSpPr>
            <a:spLocks noGrp="1"/>
          </p:cNvSpPr>
          <p:nvPr userDrawn="1">
            <p:ph type="ctrTitle" hasCustomPrompt="1"/>
          </p:nvPr>
        </p:nvSpPr>
        <p:spPr bwMode="white">
          <a:xfrm>
            <a:off x="312420" y="4952456"/>
            <a:ext cx="11574780" cy="1216152"/>
          </a:xfrm>
          <a:noFill/>
          <a:ln>
            <a:noFill/>
          </a:ln>
        </p:spPr>
        <p:txBody>
          <a:bodyPr anchor="ctr">
            <a:normAutofit/>
          </a:bodyPr>
          <a:lstStyle>
            <a:lvl1pPr algn="ctr">
              <a:defRPr sz="4000" b="1" baseline="0">
                <a:solidFill>
                  <a:schemeClr val="tx1"/>
                </a:solidFill>
              </a:defRPr>
            </a:lvl1pPr>
          </a:lstStyle>
          <a:p>
            <a:r>
              <a:rPr lang="en-US"/>
              <a:t>Section title</a:t>
            </a:r>
          </a:p>
        </p:txBody>
      </p:sp>
      <p:pic>
        <p:nvPicPr>
          <p:cNvPr id="10" name="MDH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635832011"/>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3/18/2026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 col / 2 row">
    <p:bg bwMode="auto">
      <p:bgPr>
        <a:solidFill>
          <a:schemeClr val="bg1"/>
        </a:solidFill>
        <a:effectLst/>
      </p:bgPr>
    </p:bg>
    <p:spTree>
      <p:nvGrpSpPr>
        <p:cNvPr id="1" name=""/>
        <p:cNvGrpSpPr/>
        <p:nvPr/>
      </p:nvGrpSpPr>
      <p:grpSpPr>
        <a:xfrm>
          <a:off x="0" y="0"/>
          <a:ext cx="0" cy="0"/>
          <a:chOff x="0" y="0"/>
          <a:chExt cx="0" cy="0"/>
        </a:xfrm>
      </p:grpSpPr>
      <p:grpSp>
        <p:nvGrpSpPr>
          <p:cNvPr id="11" name="Group 10"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68150" cy="1216025"/>
          </a:xfrm>
          <a:noFill/>
        </p:spPr>
        <p:txBody>
          <a:bodyPr lIns="0" rIns="0">
            <a:normAutofit/>
          </a:bodyPr>
          <a:lstStyle>
            <a:lvl1pPr algn="r">
              <a:defRPr sz="3600" b="1" baseline="0">
                <a:solidFill>
                  <a:schemeClr val="bg1"/>
                </a:solidFill>
              </a:defRPr>
            </a:lvl1pPr>
          </a:lstStyle>
          <a:p>
            <a:r>
              <a:rPr lang="en-US"/>
              <a:t>Slide title – 1 col / 2 row</a:t>
            </a:r>
          </a:p>
        </p:txBody>
      </p:sp>
      <p:sp>
        <p:nvSpPr>
          <p:cNvPr id="6" name="Slide Number Placeholder 7"/>
          <p:cNvSpPr>
            <a:spLocks noGrp="1"/>
          </p:cNvSpPr>
          <p:nvPr>
            <p:ph type="sldNum" sz="quarter" idx="12"/>
          </p:nvPr>
        </p:nvSpPr>
        <p:spPr bwMode="black">
          <a:xfrm>
            <a:off x="10414028" y="6356350"/>
            <a:ext cx="1462668" cy="365125"/>
          </a:xfrm>
        </p:spPr>
        <p:txBody>
          <a:bodyPr/>
          <a:lstStyle/>
          <a:p>
            <a:fld id="{48F63A3B-78C7-47BE-AE5E-E10140E04643}" type="slidenum">
              <a:rPr lang="en-US" smtClean="0"/>
              <a:t>‹#›</a:t>
            </a:fld>
            <a:endParaRPr lang="en-US"/>
          </a:p>
        </p:txBody>
      </p:sp>
      <p:sp>
        <p:nvSpPr>
          <p:cNvPr id="10" name="Content Placeholder 4"/>
          <p:cNvSpPr>
            <a:spLocks noGrp="1"/>
          </p:cNvSpPr>
          <p:nvPr>
            <p:ph idx="13" hasCustomPrompt="1"/>
          </p:nvPr>
        </p:nvSpPr>
        <p:spPr bwMode="gray">
          <a:xfrm>
            <a:off x="304800" y="4000500"/>
            <a:ext cx="11582400" cy="2171700"/>
          </a:xfrm>
          <a:noFill/>
        </p:spPr>
        <p:txBody>
          <a:bodyPr lIns="182880" tIns="301752" rIns="182880"/>
          <a:lstStyle>
            <a:lvl1pPr marL="571500" indent="-571500">
              <a:buClr>
                <a:schemeClr val="accent3"/>
              </a:buClr>
              <a:buFont typeface="Calibri" panose="020F0502020204030204" pitchFamily="34" charset="0"/>
              <a:buChar char="▪"/>
              <a:defRPr sz="360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a:t>Add text</a:t>
            </a:r>
          </a:p>
        </p:txBody>
      </p:sp>
      <p:sp>
        <p:nvSpPr>
          <p:cNvPr id="8" name="Content Placeholder 4"/>
          <p:cNvSpPr>
            <a:spLocks noGrp="1"/>
          </p:cNvSpPr>
          <p:nvPr>
            <p:ph idx="14" hasCustomPrompt="1"/>
          </p:nvPr>
        </p:nvSpPr>
        <p:spPr bwMode="gray">
          <a:xfrm>
            <a:off x="304800" y="1610466"/>
            <a:ext cx="115824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a:t>Click icon to insert picture, etc.</a:t>
            </a:r>
          </a:p>
        </p:txBody>
      </p:sp>
      <p:pic>
        <p:nvPicPr>
          <p:cNvPr id="9" name="MDH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081917396"/>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general 1/1">
    <p:spTree>
      <p:nvGrpSpPr>
        <p:cNvPr id="1" name=""/>
        <p:cNvGrpSpPr/>
        <p:nvPr/>
      </p:nvGrpSpPr>
      <p:grpSpPr>
        <a:xfrm>
          <a:off x="0" y="0"/>
          <a:ext cx="0" cy="0"/>
          <a:chOff x="0" y="0"/>
          <a:chExt cx="0" cy="0"/>
        </a:xfrm>
      </p:grpSpPr>
      <p:sp>
        <p:nvSpPr>
          <p:cNvPr id="9" name="Number"/>
          <p:cNvSpPr>
            <a:spLocks noGrp="1"/>
          </p:cNvSpPr>
          <p:nvPr>
            <p:ph type="sldNum" sz="quarter" idx="12"/>
          </p:nvPr>
        </p:nvSpPr>
        <p:spPr>
          <a:xfrm>
            <a:off x="10186144" y="6362701"/>
            <a:ext cx="1392447" cy="365125"/>
          </a:xfrm>
        </p:spPr>
        <p:txBody>
          <a:bodyPr/>
          <a:lstStyle/>
          <a:p>
            <a:fld id="{C77968C3-7B7E-411D-B105-08F43D0B3F8A}" type="slidenum">
              <a:rPr lang="en-US" smtClean="0"/>
              <a:t>‹#›</a:t>
            </a:fld>
            <a:endParaRPr lang="en-US"/>
          </a:p>
        </p:txBody>
      </p:sp>
      <p:sp>
        <p:nvSpPr>
          <p:cNvPr id="10" name="Footer"/>
          <p:cNvSpPr>
            <a:spLocks noGrp="1"/>
          </p:cNvSpPr>
          <p:nvPr>
            <p:ph type="ftr" sz="quarter" idx="13"/>
          </p:nvPr>
        </p:nvSpPr>
        <p:spPr>
          <a:xfrm>
            <a:off x="2002048" y="6356352"/>
            <a:ext cx="8184095" cy="365125"/>
          </a:xfrm>
          <a:prstGeom prst="rect">
            <a:avLst/>
          </a:prstGeom>
        </p:spPr>
        <p:txBody>
          <a:bodyPr vert="horz" lIns="91440" tIns="45720" rIns="91440" bIns="45720" rtlCol="0" anchor="ctr"/>
          <a:lstStyle>
            <a:lvl1pPr algn="ctr">
              <a:defRPr sz="988" b="1" i="0" cap="all" spc="99" baseline="0">
                <a:solidFill>
                  <a:schemeClr val="accent1"/>
                </a:solidFill>
                <a:latin typeface="Calibri" panose="020F0502020204030204" pitchFamily="34" charset="0"/>
              </a:defRPr>
            </a:lvl1pPr>
          </a:lstStyle>
          <a:p>
            <a:r>
              <a:rPr lang="en-US"/>
              <a:t>Hennepin County Quality Management Advisory Committee Meeting | February 19, 2026</a:t>
            </a:r>
          </a:p>
        </p:txBody>
      </p:sp>
      <p:sp>
        <p:nvSpPr>
          <p:cNvPr id="22" name="Date"/>
          <p:cNvSpPr>
            <a:spLocks noGrp="1"/>
          </p:cNvSpPr>
          <p:nvPr>
            <p:ph type="dt" sz="half" idx="14"/>
          </p:nvPr>
        </p:nvSpPr>
        <p:spPr>
          <a:xfrm>
            <a:off x="609600" y="6362702"/>
            <a:ext cx="1392448" cy="365125"/>
          </a:xfrm>
          <a:prstGeom prst="rect">
            <a:avLst/>
          </a:prstGeom>
        </p:spPr>
        <p:txBody>
          <a:bodyPr vert="horz" lIns="91440" tIns="45720" rIns="91440" bIns="45720" rtlCol="0" anchor="ctr"/>
          <a:lstStyle>
            <a:lvl1pPr algn="l">
              <a:defRPr sz="988" b="1" spc="198" baseline="0">
                <a:solidFill>
                  <a:schemeClr val="accent1"/>
                </a:solidFill>
              </a:defRPr>
            </a:lvl1pPr>
          </a:lstStyle>
          <a:p>
            <a:fld id="{B03B318F-DCD9-4300-8D6C-27366D417958}" type="datetime1">
              <a:rPr lang="en-US" smtClean="0"/>
              <a:t>3/18/2026</a:t>
            </a:fld>
            <a:endParaRPr lang="en-US"/>
          </a:p>
        </p:txBody>
      </p:sp>
      <p:sp>
        <p:nvSpPr>
          <p:cNvPr id="4" name="Content Placeholder 3"/>
          <p:cNvSpPr>
            <a:spLocks noGrp="1"/>
          </p:cNvSpPr>
          <p:nvPr>
            <p:ph sz="half" idx="2" hasCustomPrompt="1"/>
          </p:nvPr>
        </p:nvSpPr>
        <p:spPr>
          <a:xfrm>
            <a:off x="677333" y="1600202"/>
            <a:ext cx="11213630" cy="4589463"/>
          </a:xfrm>
        </p:spPr>
        <p:txBody>
          <a:bodyPr anchor="ctr">
            <a:normAutofit/>
          </a:bodyPr>
          <a:lstStyle>
            <a:lvl1pPr marL="0" indent="0">
              <a:buNone/>
              <a:defRPr sz="3161" baseline="0"/>
            </a:lvl1pPr>
            <a:lvl2pPr marL="391993" indent="0">
              <a:buNone/>
              <a:defRPr/>
            </a:lvl2pPr>
            <a:lvl3pPr marL="732244" indent="0">
              <a:buNone/>
              <a:defRPr/>
            </a:lvl3pPr>
            <a:lvl4pPr marL="1074062" indent="0">
              <a:buNone/>
              <a:defRPr/>
            </a:lvl4pPr>
            <a:lvl5pPr marL="1414312" indent="0">
              <a:buNone/>
              <a:defRPr/>
            </a:lvl5pPr>
          </a:lstStyle>
          <a:p>
            <a:pPr lvl="0"/>
            <a:r>
              <a:rPr lang="en-US"/>
              <a:t>Add text or other object </a:t>
            </a:r>
            <a:br>
              <a:rPr lang="en-US"/>
            </a:br>
            <a:r>
              <a:rPr lang="en-US"/>
              <a:t>by clicking an icon. </a:t>
            </a:r>
          </a:p>
        </p:txBody>
      </p:sp>
      <p:sp>
        <p:nvSpPr>
          <p:cNvPr id="18" name="bluebar"/>
          <p:cNvSpPr/>
          <p:nvPr userDrawn="1"/>
        </p:nvSpPr>
        <p:spPr>
          <a:xfrm>
            <a:off x="0" y="121666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21" name="Rectangle 20"/>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2" name="Title 3"/>
          <p:cNvSpPr>
            <a:spLocks noGrp="1"/>
          </p:cNvSpPr>
          <p:nvPr userDrawn="1">
            <p:ph type="title" hasCustomPrompt="1"/>
          </p:nvPr>
        </p:nvSpPr>
        <p:spPr bwMode="gray">
          <a:xfrm>
            <a:off x="0" y="2"/>
            <a:ext cx="11552296" cy="1210309"/>
          </a:xfrm>
          <a:solidFill>
            <a:schemeClr val="accent1"/>
          </a:solidFill>
          <a:ln>
            <a:noFill/>
          </a:ln>
        </p:spPr>
        <p:txBody>
          <a:bodyPr anchor="ctr">
            <a:normAutofit/>
          </a:bodyPr>
          <a:lstStyle>
            <a:lvl1pPr algn="r">
              <a:defRPr sz="3556">
                <a:solidFill>
                  <a:schemeClr val="bg2"/>
                </a:solidFill>
              </a:defRPr>
            </a:lvl1pPr>
          </a:lstStyle>
          <a:p>
            <a:r>
              <a:rPr lang="en-US"/>
              <a:t>Title - 1 column slide</a:t>
            </a:r>
          </a:p>
        </p:txBody>
      </p:sp>
    </p:spTree>
    <p:extLst>
      <p:ext uri="{BB962C8B-B14F-4D97-AF65-F5344CB8AC3E}">
        <p14:creationId xmlns:p14="http://schemas.microsoft.com/office/powerpoint/2010/main" val="2966276175"/>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xt &amp; bullets 1/2 1/2">
    <p:spTree>
      <p:nvGrpSpPr>
        <p:cNvPr id="1" name=""/>
        <p:cNvGrpSpPr/>
        <p:nvPr/>
      </p:nvGrpSpPr>
      <p:grpSpPr>
        <a:xfrm>
          <a:off x="0" y="0"/>
          <a:ext cx="0" cy="0"/>
          <a:chOff x="0" y="0"/>
          <a:chExt cx="0" cy="0"/>
        </a:xfrm>
      </p:grpSpPr>
      <p:sp>
        <p:nvSpPr>
          <p:cNvPr id="11" name="bluebar"/>
          <p:cNvSpPr/>
          <p:nvPr userDrawn="1"/>
        </p:nvSpPr>
        <p:spPr>
          <a:xfrm>
            <a:off x="0" y="121666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12" name="Rectangle 11"/>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7" name="Number"/>
          <p:cNvSpPr>
            <a:spLocks noGrp="1"/>
          </p:cNvSpPr>
          <p:nvPr>
            <p:ph type="sldNum" sz="quarter" idx="12"/>
          </p:nvPr>
        </p:nvSpPr>
        <p:spPr>
          <a:xfrm>
            <a:off x="10186144" y="6356352"/>
            <a:ext cx="1392447" cy="365125"/>
          </a:xfrm>
        </p:spPr>
        <p:txBody>
          <a:bodyPr/>
          <a:lstStyle/>
          <a:p>
            <a:fld id="{C77968C3-7B7E-411D-B105-08F43D0B3F8A}" type="slidenum">
              <a:rPr lang="en-US" smtClean="0"/>
              <a:t>‹#›</a:t>
            </a:fld>
            <a:endParaRPr lang="en-US"/>
          </a:p>
        </p:txBody>
      </p:sp>
      <p:sp>
        <p:nvSpPr>
          <p:cNvPr id="8" name="Footer"/>
          <p:cNvSpPr>
            <a:spLocks noGrp="1"/>
          </p:cNvSpPr>
          <p:nvPr>
            <p:ph type="ftr" sz="quarter" idx="3"/>
          </p:nvPr>
        </p:nvSpPr>
        <p:spPr>
          <a:xfrm>
            <a:off x="2002048" y="6356352"/>
            <a:ext cx="8184095" cy="365125"/>
          </a:xfrm>
          <a:prstGeom prst="rect">
            <a:avLst/>
          </a:prstGeom>
        </p:spPr>
        <p:txBody>
          <a:bodyPr vert="horz" lIns="91440" tIns="45720" rIns="91440" bIns="45720" rtlCol="0" anchor="ctr"/>
          <a:lstStyle>
            <a:lvl1pPr algn="ctr">
              <a:defRPr sz="988" b="1" i="0" cap="all" spc="99" baseline="0">
                <a:solidFill>
                  <a:schemeClr val="accent1"/>
                </a:solidFill>
                <a:latin typeface="Calibri" panose="020F0502020204030204" pitchFamily="34" charset="0"/>
              </a:defRPr>
            </a:lvl1pPr>
          </a:lstStyle>
          <a:p>
            <a:r>
              <a:rPr lang="en-US"/>
              <a:t>Hennepin County Quality Management Advisory Committee Meeting | February 19, 2026</a:t>
            </a:r>
          </a:p>
        </p:txBody>
      </p:sp>
      <p:sp>
        <p:nvSpPr>
          <p:cNvPr id="23" name="Date"/>
          <p:cNvSpPr>
            <a:spLocks noGrp="1"/>
          </p:cNvSpPr>
          <p:nvPr>
            <p:ph type="dt" sz="half" idx="14"/>
          </p:nvPr>
        </p:nvSpPr>
        <p:spPr>
          <a:xfrm>
            <a:off x="609600" y="6362702"/>
            <a:ext cx="1392448" cy="365125"/>
          </a:xfrm>
          <a:prstGeom prst="rect">
            <a:avLst/>
          </a:prstGeom>
        </p:spPr>
        <p:txBody>
          <a:bodyPr vert="horz" lIns="91440" tIns="45720" rIns="91440" bIns="45720" rtlCol="0" anchor="ctr"/>
          <a:lstStyle>
            <a:lvl1pPr algn="l">
              <a:defRPr sz="988" b="1" spc="198" baseline="0">
                <a:solidFill>
                  <a:schemeClr val="accent1"/>
                </a:solidFill>
              </a:defRPr>
            </a:lvl1pPr>
          </a:lstStyle>
          <a:p>
            <a:fld id="{B03B318F-DCD9-4300-8D6C-27366D417958}" type="datetime1">
              <a:rPr lang="en-US" smtClean="0"/>
              <a:t>3/18/2026</a:t>
            </a:fld>
            <a:endParaRPr lang="en-US"/>
          </a:p>
        </p:txBody>
      </p:sp>
      <p:sp>
        <p:nvSpPr>
          <p:cNvPr id="2" name="Title 4"/>
          <p:cNvSpPr>
            <a:spLocks noGrp="1"/>
          </p:cNvSpPr>
          <p:nvPr>
            <p:ph type="title" hasCustomPrompt="1"/>
          </p:nvPr>
        </p:nvSpPr>
        <p:spPr bwMode="gray">
          <a:xfrm>
            <a:off x="0" y="-6350"/>
            <a:ext cx="11589926" cy="1225550"/>
          </a:xfrm>
          <a:solidFill>
            <a:schemeClr val="accent1"/>
          </a:solidFill>
        </p:spPr>
        <p:txBody>
          <a:bodyPr anchor="ctr">
            <a:normAutofit/>
          </a:bodyPr>
          <a:lstStyle>
            <a:lvl1pPr algn="r">
              <a:defRPr sz="3556">
                <a:solidFill>
                  <a:schemeClr val="bg2"/>
                </a:solidFill>
              </a:defRPr>
            </a:lvl1pPr>
          </a:lstStyle>
          <a:p>
            <a:r>
              <a:rPr lang="en-US"/>
              <a:t>Title - 2 column / 1 row slide</a:t>
            </a:r>
          </a:p>
        </p:txBody>
      </p:sp>
      <p:sp>
        <p:nvSpPr>
          <p:cNvPr id="13" name="Content Placeholder 3"/>
          <p:cNvSpPr>
            <a:spLocks noGrp="1"/>
          </p:cNvSpPr>
          <p:nvPr>
            <p:ph sz="half" idx="2" hasCustomPrompt="1"/>
          </p:nvPr>
        </p:nvSpPr>
        <p:spPr>
          <a:xfrm>
            <a:off x="677333" y="1600200"/>
            <a:ext cx="5268148" cy="4589461"/>
          </a:xfrm>
          <a:solidFill>
            <a:schemeClr val="bg1">
              <a:lumMod val="95000"/>
            </a:schemeClr>
          </a:solidFill>
        </p:spPr>
        <p:txBody>
          <a:bodyPr anchor="ctr">
            <a:normAutofit/>
          </a:bodyPr>
          <a:lstStyle>
            <a:lvl1pPr marL="0" indent="0">
              <a:buNone/>
              <a:defRPr sz="3556"/>
            </a:lvl1pPr>
            <a:lvl2pPr marL="391993" indent="0">
              <a:buNone/>
              <a:defRPr/>
            </a:lvl2pPr>
            <a:lvl3pPr marL="732244" indent="0">
              <a:buNone/>
              <a:defRPr/>
            </a:lvl3pPr>
            <a:lvl4pPr marL="1074062" indent="0">
              <a:buNone/>
              <a:defRPr/>
            </a:lvl4pPr>
            <a:lvl5pPr marL="1414312" indent="0">
              <a:buNone/>
              <a:defRPr/>
            </a:lvl5pPr>
          </a:lstStyle>
          <a:p>
            <a:pPr lvl="0"/>
            <a:r>
              <a:rPr lang="en-US"/>
              <a:t>Add text or click icon to add object</a:t>
            </a:r>
          </a:p>
        </p:txBody>
      </p:sp>
      <p:sp>
        <p:nvSpPr>
          <p:cNvPr id="14" name="Content Placeholder 3"/>
          <p:cNvSpPr>
            <a:spLocks noGrp="1"/>
          </p:cNvSpPr>
          <p:nvPr>
            <p:ph sz="half" idx="15" hasCustomPrompt="1"/>
          </p:nvPr>
        </p:nvSpPr>
        <p:spPr>
          <a:xfrm>
            <a:off x="6246518" y="1600201"/>
            <a:ext cx="5305778" cy="4589460"/>
          </a:xfrm>
          <a:solidFill>
            <a:schemeClr val="bg2">
              <a:lumMod val="85000"/>
            </a:schemeClr>
          </a:solidFill>
        </p:spPr>
        <p:txBody>
          <a:bodyPr anchor="ctr">
            <a:normAutofit/>
          </a:bodyPr>
          <a:lstStyle>
            <a:lvl1pPr marL="0" indent="0">
              <a:buNone/>
              <a:defRPr sz="3556"/>
            </a:lvl1pPr>
            <a:lvl2pPr marL="391993" indent="0">
              <a:buNone/>
              <a:defRPr/>
            </a:lvl2pPr>
            <a:lvl3pPr marL="732244" indent="0">
              <a:buNone/>
              <a:defRPr/>
            </a:lvl3pPr>
            <a:lvl4pPr marL="1074062" indent="0">
              <a:buNone/>
              <a:defRPr/>
            </a:lvl4pPr>
            <a:lvl5pPr marL="1414312" indent="0">
              <a:buNone/>
              <a:defRPr/>
            </a:lvl5pPr>
          </a:lstStyle>
          <a:p>
            <a:pPr lvl="0"/>
            <a:r>
              <a:rPr lang="en-US"/>
              <a:t>Add text or click icon to add object</a:t>
            </a:r>
          </a:p>
        </p:txBody>
      </p:sp>
    </p:spTree>
    <p:extLst>
      <p:ext uri="{BB962C8B-B14F-4D97-AF65-F5344CB8AC3E}">
        <p14:creationId xmlns:p14="http://schemas.microsoft.com/office/powerpoint/2010/main" val="1346220644"/>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hank You">
    <p:bg bwMode="auto">
      <p:bgPr>
        <a:solidFill>
          <a:schemeClr val="bg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bwMode="black">
          <a:xfrm>
            <a:off x="304799" y="4309353"/>
            <a:ext cx="11582399" cy="1527243"/>
          </a:xfrm>
        </p:spPr>
        <p:txBody>
          <a:bodyPr anchor="ctr">
            <a:normAutofit/>
          </a:bodyPr>
          <a:lstStyle>
            <a:lvl1pPr marL="0" indent="0" algn="ctr">
              <a:lnSpc>
                <a:spcPct val="100000"/>
              </a:lnSpc>
              <a:spcBef>
                <a:spcPts val="0"/>
              </a:spcBef>
              <a:buNone/>
              <a:defRPr sz="2400" baseline="0">
                <a:solidFill>
                  <a:schemeClr val="tx2"/>
                </a:solidFill>
              </a:defRPr>
            </a:lvl1pPr>
          </a:lstStyle>
          <a:p>
            <a:pPr lvl="0"/>
            <a:r>
              <a:rPr lang="en-US"/>
              <a:t>Add contact information</a:t>
            </a: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innesota Department of Health"/>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17" y="-189954"/>
            <a:ext cx="12213217" cy="1570469"/>
          </a:xfrm>
          <a:prstGeom prst="rect">
            <a:avLst/>
          </a:prstGeom>
        </p:spPr>
      </p:pic>
      <p:sp>
        <p:nvSpPr>
          <p:cNvPr id="14" name="Footer"/>
          <p:cNvSpPr txBox="1">
            <a:spLocks/>
          </p:cNvSpPr>
          <p:nvPr userDrawn="1"/>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WWW.</a:t>
            </a:r>
            <a:r>
              <a:rPr lang="en-US" sz="1000" baseline="0"/>
              <a:t>HEALTH.MN.GOV</a:t>
            </a:r>
            <a:endParaRPr lang="en-US" sz="1000"/>
          </a:p>
        </p:txBody>
      </p:sp>
      <p:sp>
        <p:nvSpPr>
          <p:cNvPr id="15" name="Title 2"/>
          <p:cNvSpPr>
            <a:spLocks noGrp="1"/>
          </p:cNvSpPr>
          <p:nvPr>
            <p:ph type="title" hasCustomPrompt="1"/>
          </p:nvPr>
        </p:nvSpPr>
        <p:spPr bwMode="black">
          <a:xfrm>
            <a:off x="304800" y="3093328"/>
            <a:ext cx="11582400" cy="1216025"/>
          </a:xfrm>
          <a:noFill/>
        </p:spPr>
        <p:txBody>
          <a:bodyPr lIns="0" rIns="0">
            <a:normAutofit/>
          </a:bodyPr>
          <a:lstStyle>
            <a:lvl1pPr algn="ctr">
              <a:defRPr sz="4400">
                <a:solidFill>
                  <a:schemeClr val="tx1"/>
                </a:solidFill>
              </a:defRPr>
            </a:lvl1pPr>
          </a:lstStyle>
          <a:p>
            <a:r>
              <a:rPr lang="en-US"/>
              <a:t>Add thank you text.</a:t>
            </a:r>
          </a:p>
        </p:txBody>
      </p:sp>
      <p:pic>
        <p:nvPicPr>
          <p:cNvPr id="7" name="MDH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77774726"/>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4D5D47-1752-4D84-8BFB-C2F71A34C932}" type="datetime1">
              <a:rPr lang="en-US" smtClean="0"/>
              <a:t>3/18/2026</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Hennepin County Quality Management Advisory Committee Meeting | February 19, 2026</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26349284"/>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198DD1-C477-482D-A126-3FBDD1778E48}" type="datetime1">
              <a:rPr lang="en-US" smtClean="0"/>
              <a:t>3/18/2026</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Hennepin County Quality Management Advisory Committee Meeting | February 19, 2026</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83558225"/>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D7ED242C-24FB-43A0-BCB6-43756FC812F6}" type="datetime1">
              <a:rPr lang="en-US" smtClean="0"/>
              <a:t>3/18/2026</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Hennepin County Quality Management Advisory Committee Meeting | February 19, 2026</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056247925"/>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r>
              <a:rPr lang="en-US"/>
              <a:t>Hennepin County Quality Management Advisory Committee Meeting | February 19, 2026</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15748473"/>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200" y="1828804"/>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4" y="2237595"/>
            <a:ext cx="2085297" cy="1807677"/>
          </a:xfrm>
        </p:spPr>
        <p:txBody>
          <a:bodyPr>
            <a:normAutofit/>
          </a:bodyPr>
          <a:lstStyle>
            <a:lvl1pPr marL="0" indent="0" algn="ctr">
              <a:buNone/>
              <a:defRPr sz="1600"/>
            </a:lvl1pPr>
          </a:lstStyle>
          <a:p>
            <a:r>
              <a:rPr lang="en-US"/>
              <a:t>Drag picture to placeholder or click icon to add</a:t>
            </a:r>
          </a:p>
        </p:txBody>
      </p:sp>
      <p:sp>
        <p:nvSpPr>
          <p:cNvPr id="7" name="Picture Placeholder 5"/>
          <p:cNvSpPr>
            <a:spLocks noGrp="1"/>
          </p:cNvSpPr>
          <p:nvPr>
            <p:ph type="pic" sz="quarter" idx="15"/>
          </p:nvPr>
        </p:nvSpPr>
        <p:spPr>
          <a:xfrm>
            <a:off x="9268506" y="2237595"/>
            <a:ext cx="2085297" cy="1807677"/>
          </a:xfrm>
        </p:spPr>
        <p:txBody>
          <a:bodyPr>
            <a:normAutofit/>
          </a:bodyPr>
          <a:lstStyle>
            <a:lvl1pPr marL="0" indent="0" algn="ctr">
              <a:buNone/>
              <a:defRPr sz="1600"/>
            </a:lvl1pPr>
          </a:lstStyle>
          <a:p>
            <a:r>
              <a:rPr lang="en-US"/>
              <a:t>Drag picture to placeholder or click icon to add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10" y="5970521"/>
            <a:ext cx="427476" cy="543402"/>
          </a:xfrm>
          <a:prstGeom prst="rect">
            <a:avLst/>
          </a:prstGeom>
        </p:spPr>
      </p:pic>
      <p:sp>
        <p:nvSpPr>
          <p:cNvPr id="8"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795381310"/>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200" y="1828804"/>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4" y="2237595"/>
            <a:ext cx="2085297" cy="1807677"/>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7" name="Picture Placeholder 5"/>
          <p:cNvSpPr>
            <a:spLocks noGrp="1"/>
          </p:cNvSpPr>
          <p:nvPr>
            <p:ph type="pic" sz="quarter" idx="15"/>
          </p:nvPr>
        </p:nvSpPr>
        <p:spPr>
          <a:xfrm>
            <a:off x="9268506" y="2237595"/>
            <a:ext cx="2085297" cy="1807677"/>
          </a:xfrm>
        </p:spPr>
        <p:txBody>
          <a:bodyPr>
            <a:normAutofit/>
          </a:bodyPr>
          <a:lstStyle>
            <a:lvl1pPr marL="0" indent="0" algn="ctr">
              <a:buNone/>
              <a:defRPr sz="1600">
                <a:solidFill>
                  <a:schemeClr val="bg1"/>
                </a:solidFill>
              </a:defRPr>
            </a:lvl1pPr>
          </a:lstStyle>
          <a:p>
            <a:r>
              <a:rPr lang="en-US"/>
              <a:t>Drag picture to placeholder or click icon to add</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5334" y="5968185"/>
            <a:ext cx="427892" cy="543931"/>
          </a:xfrm>
          <a:prstGeom prst="rect">
            <a:avLst/>
          </a:prstGeom>
        </p:spPr>
      </p:pic>
      <p:sp>
        <p:nvSpPr>
          <p:cNvPr id="9" name="Footer Placeholder 2"/>
          <p:cNvSpPr>
            <a:spLocks noGrp="1"/>
          </p:cNvSpPr>
          <p:nvPr>
            <p:ph type="ftr" sz="quarter" idx="10"/>
          </p:nvPr>
        </p:nvSpPr>
        <p:spPr>
          <a:xfrm>
            <a:off x="838202" y="6193367"/>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381435663"/>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3/18/2026</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Drag picture to placeholder or click icon to add</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Drag picture to placeholder or click icon to add</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Drag picture to placeholder or click icon to add</a:t>
            </a:r>
          </a:p>
        </p:txBody>
      </p:sp>
      <p:sp>
        <p:nvSpPr>
          <p:cNvPr id="7" name="Text Placeholder 6"/>
          <p:cNvSpPr>
            <a:spLocks noGrp="1"/>
          </p:cNvSpPr>
          <p:nvPr>
            <p:ph type="body" sz="quarter" idx="20" hasCustomPrompt="1"/>
          </p:nvPr>
        </p:nvSpPr>
        <p:spPr>
          <a:xfrm>
            <a:off x="2107672" y="4243346"/>
            <a:ext cx="1736725" cy="1307600"/>
          </a:xfrm>
        </p:spPr>
        <p:txBody>
          <a:bodyPr>
            <a:normAutofit/>
          </a:bodyPr>
          <a:lstStyle>
            <a:lvl1pPr marL="0" indent="0" algn="ctr">
              <a:spcBef>
                <a:spcPts val="0"/>
              </a:spcBef>
              <a:spcAft>
                <a:spcPts val="600"/>
              </a:spcAft>
              <a:buNone/>
              <a:defRPr sz="16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9"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10" y="5970521"/>
            <a:ext cx="427476" cy="543402"/>
          </a:xfrm>
          <a:prstGeom prst="rect">
            <a:avLst/>
          </a:prstGeom>
        </p:spPr>
      </p:pic>
      <p:sp>
        <p:nvSpPr>
          <p:cNvPr id="13"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83443427"/>
      </p:ext>
    </p:extLst>
  </p:cSld>
  <p:clrMapOvr>
    <a:masterClrMapping/>
  </p:clrMapOvr>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Drag picture to placeholder or click icon to add</a:t>
            </a:r>
          </a:p>
        </p:txBody>
      </p:sp>
      <p:sp>
        <p:nvSpPr>
          <p:cNvPr id="7" name="Text Placeholder 6"/>
          <p:cNvSpPr>
            <a:spLocks noGrp="1"/>
          </p:cNvSpPr>
          <p:nvPr>
            <p:ph type="body" sz="quarter" idx="20" hasCustomPrompt="1"/>
          </p:nvPr>
        </p:nvSpPr>
        <p:spPr>
          <a:xfrm>
            <a:off x="2107672" y="4243346"/>
            <a:ext cx="1736725" cy="1307600"/>
          </a:xfrm>
        </p:spPr>
        <p:txBody>
          <a:bodyPr>
            <a:normAutofit/>
          </a:bodyPr>
          <a:lstStyle>
            <a:lvl1pPr marL="0" indent="0" algn="ctr">
              <a:spcBef>
                <a:spcPts val="0"/>
              </a:spcBef>
              <a:spcAft>
                <a:spcPts val="600"/>
              </a:spcAft>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9"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5334" y="5968185"/>
            <a:ext cx="427892" cy="543931"/>
          </a:xfrm>
          <a:prstGeom prst="rect">
            <a:avLst/>
          </a:prstGeom>
        </p:spPr>
      </p:pic>
      <p:sp>
        <p:nvSpPr>
          <p:cNvPr id="11" name="Footer Placeholder 2"/>
          <p:cNvSpPr>
            <a:spLocks noGrp="1"/>
          </p:cNvSpPr>
          <p:nvPr>
            <p:ph type="ftr" sz="quarter" idx="10"/>
          </p:nvPr>
        </p:nvSpPr>
        <p:spPr>
          <a:xfrm>
            <a:off x="838202" y="6193367"/>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499986466"/>
      </p:ext>
    </p:extLst>
  </p:cSld>
  <p:clrMapOvr>
    <a:masterClrMapping/>
  </p:clrMapOvr>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3" y="365129"/>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4"/>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10" y="5970521"/>
            <a:ext cx="427476" cy="543402"/>
          </a:xfrm>
          <a:prstGeom prst="rect">
            <a:avLst/>
          </a:prstGeom>
        </p:spPr>
      </p:pic>
      <p:sp>
        <p:nvSpPr>
          <p:cNvPr id="7" name="Footer Placeholder 2"/>
          <p:cNvSpPr>
            <a:spLocks noGrp="1"/>
          </p:cNvSpPr>
          <p:nvPr>
            <p:ph type="ftr" sz="quarter" idx="10"/>
          </p:nvPr>
        </p:nvSpPr>
        <p:spPr>
          <a:xfrm>
            <a:off x="838202" y="6193367"/>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458316158"/>
      </p:ext>
    </p:extLst>
  </p:cSld>
  <p:clrMapOvr>
    <a:masterClrMapping/>
  </p:clrMapOvr>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9" y="2555770"/>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62"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4"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10" y="5970521"/>
            <a:ext cx="427476" cy="543402"/>
          </a:xfrm>
          <a:prstGeom prst="rect">
            <a:avLst/>
          </a:prstGeom>
        </p:spPr>
      </p:pic>
      <p:sp>
        <p:nvSpPr>
          <p:cNvPr id="11"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783373783"/>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2"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2"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9" y="2360689"/>
            <a:ext cx="6960783"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9" y="3487382"/>
            <a:ext cx="6960783"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9" y="4603767"/>
            <a:ext cx="6960783" cy="547574"/>
          </a:xfrm>
        </p:spPr>
        <p:txBody>
          <a:bodyPr anchor="ctr">
            <a:normAutofit/>
          </a:bodyPr>
          <a:lstStyle>
            <a:lvl1pPr marL="0" indent="0">
              <a:buNone/>
              <a:defRPr sz="2400" baseline="0">
                <a:solidFill>
                  <a:schemeClr val="bg1"/>
                </a:solidFill>
              </a:defRPr>
            </a:lvl1pPr>
          </a:lstStyle>
          <a:p>
            <a:pPr lvl="0"/>
            <a:r>
              <a:rPr lang="en-US"/>
              <a:t>Explain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10" y="5970521"/>
            <a:ext cx="427476" cy="543402"/>
          </a:xfrm>
          <a:prstGeom prst="rect">
            <a:avLst/>
          </a:prstGeom>
        </p:spPr>
      </p:pic>
      <p:sp>
        <p:nvSpPr>
          <p:cNvPr id="11"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04588344"/>
      </p:ext>
    </p:extLst>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7"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10"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5"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9" y="3557269"/>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3"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5" y="2954148"/>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5" y="4153464"/>
            <a:ext cx="1613647"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9" y="2954148"/>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1" y="4157506"/>
            <a:ext cx="1613647"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5" y="2918772"/>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5" y="4158505"/>
            <a:ext cx="1613647"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6" y="2088205"/>
            <a:ext cx="1613647"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9" y="4158505"/>
            <a:ext cx="1613647"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1" y="2088205"/>
            <a:ext cx="1613647"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5" y="4187542"/>
            <a:ext cx="1613647"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10" y="5970521"/>
            <a:ext cx="427476" cy="543402"/>
          </a:xfrm>
          <a:prstGeom prst="rect">
            <a:avLst/>
          </a:prstGeom>
        </p:spPr>
      </p:pic>
      <p:sp>
        <p:nvSpPr>
          <p:cNvPr id="28"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40839683"/>
      </p:ext>
    </p:extLst>
  </p:cSld>
  <p:clrMapOvr>
    <a:masterClrMapping/>
  </p:clrMapOvr>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7"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10"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5"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9" y="3557269"/>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3" y="3571103"/>
            <a:ext cx="313039"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5" y="2954148"/>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5" y="4153464"/>
            <a:ext cx="1613647"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9" y="2954148"/>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1" y="4157506"/>
            <a:ext cx="1613647"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5" y="2918772"/>
            <a:ext cx="1613647"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63"/>
            <a:ext cx="1614488" cy="1346433"/>
          </a:xfrm>
        </p:spPr>
        <p:txBody>
          <a:bodyPr>
            <a:normAutofit/>
          </a:bodyPr>
          <a:lstStyle>
            <a:lvl1pPr marL="0" indent="0" algn="ctr">
              <a:buNone/>
              <a:defRPr sz="1400"/>
            </a:lvl1pPr>
          </a:lstStyle>
          <a:p>
            <a:r>
              <a:rPr lang="en-US"/>
              <a:t>Drag picture to placeholder or click icon to add</a:t>
            </a:r>
          </a:p>
        </p:txBody>
      </p:sp>
      <p:sp>
        <p:nvSpPr>
          <p:cNvPr id="22" name="Picture Placeholder 20"/>
          <p:cNvSpPr>
            <a:spLocks noGrp="1"/>
          </p:cNvSpPr>
          <p:nvPr>
            <p:ph type="pic" sz="quarter" idx="26"/>
          </p:nvPr>
        </p:nvSpPr>
        <p:spPr>
          <a:xfrm>
            <a:off x="3144736" y="2021644"/>
            <a:ext cx="1614488" cy="1346433"/>
          </a:xfrm>
        </p:spPr>
        <p:txBody>
          <a:bodyPr>
            <a:normAutofit/>
          </a:bodyPr>
          <a:lstStyle>
            <a:lvl1pPr marL="0" indent="0" algn="ctr">
              <a:buNone/>
              <a:defRPr sz="1400"/>
            </a:lvl1pPr>
          </a:lstStyle>
          <a:p>
            <a:r>
              <a:rPr lang="en-US"/>
              <a:t>Drag picture to placeholder or click icon to add</a:t>
            </a:r>
          </a:p>
        </p:txBody>
      </p:sp>
      <p:sp>
        <p:nvSpPr>
          <p:cNvPr id="23" name="Picture Placeholder 20"/>
          <p:cNvSpPr>
            <a:spLocks noGrp="1"/>
          </p:cNvSpPr>
          <p:nvPr>
            <p:ph type="pic" sz="quarter" idx="27"/>
          </p:nvPr>
        </p:nvSpPr>
        <p:spPr>
          <a:xfrm>
            <a:off x="5289177" y="4183289"/>
            <a:ext cx="1614488" cy="1346433"/>
          </a:xfrm>
        </p:spPr>
        <p:txBody>
          <a:bodyPr>
            <a:normAutofit/>
          </a:bodyPr>
          <a:lstStyle>
            <a:lvl1pPr marL="0" indent="0" algn="ctr">
              <a:buNone/>
              <a:defRPr sz="1400"/>
            </a:lvl1pPr>
          </a:lstStyle>
          <a:p>
            <a:r>
              <a:rPr lang="en-US"/>
              <a:t>Drag picture to placeholder or click icon to add</a:t>
            </a:r>
          </a:p>
        </p:txBody>
      </p:sp>
      <p:sp>
        <p:nvSpPr>
          <p:cNvPr id="24" name="Picture Placeholder 20"/>
          <p:cNvSpPr>
            <a:spLocks noGrp="1"/>
          </p:cNvSpPr>
          <p:nvPr>
            <p:ph type="pic" sz="quarter" idx="28"/>
          </p:nvPr>
        </p:nvSpPr>
        <p:spPr>
          <a:xfrm>
            <a:off x="7342575" y="2021644"/>
            <a:ext cx="1614488" cy="1346433"/>
          </a:xfrm>
        </p:spPr>
        <p:txBody>
          <a:bodyPr>
            <a:normAutofit/>
          </a:bodyPr>
          <a:lstStyle>
            <a:lvl1pPr marL="0" indent="0" algn="ctr">
              <a:buNone/>
              <a:defRPr sz="1400"/>
            </a:lvl1pPr>
          </a:lstStyle>
          <a:p>
            <a:r>
              <a:rPr lang="en-US"/>
              <a:t>Drag picture to placeholder or click icon to add</a:t>
            </a:r>
          </a:p>
        </p:txBody>
      </p:sp>
      <p:sp>
        <p:nvSpPr>
          <p:cNvPr id="26" name="Picture Placeholder 20"/>
          <p:cNvSpPr>
            <a:spLocks noGrp="1"/>
          </p:cNvSpPr>
          <p:nvPr>
            <p:ph type="pic" sz="quarter" idx="29"/>
          </p:nvPr>
        </p:nvSpPr>
        <p:spPr>
          <a:xfrm>
            <a:off x="9486173" y="4153462"/>
            <a:ext cx="1614488" cy="1346433"/>
          </a:xfrm>
        </p:spPr>
        <p:txBody>
          <a:bodyPr>
            <a:normAutofit/>
          </a:bodyPr>
          <a:lstStyle>
            <a:lvl1pPr marL="0" indent="0" algn="ctr">
              <a:buNone/>
              <a:defRPr sz="1400"/>
            </a:lvl1pPr>
          </a:lstStyle>
          <a:p>
            <a:r>
              <a:rPr lang="en-US"/>
              <a:t>Drag picture to placeholder or click icon to add</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10" y="5970521"/>
            <a:ext cx="427476" cy="543402"/>
          </a:xfrm>
          <a:prstGeom prst="rect">
            <a:avLst/>
          </a:prstGeom>
        </p:spPr>
      </p:pic>
      <p:sp>
        <p:nvSpPr>
          <p:cNvPr id="28"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738265814"/>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9" y="3873718"/>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9"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9"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Footer Placeholder 2"/>
          <p:cNvSpPr>
            <a:spLocks noGrp="1"/>
          </p:cNvSpPr>
          <p:nvPr>
            <p:ph type="ftr" sz="quarter" idx="10"/>
          </p:nvPr>
        </p:nvSpPr>
        <p:spPr>
          <a:xfrm>
            <a:off x="838202" y="6193367"/>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838146550"/>
      </p:ext>
    </p:extLst>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9" y="3873718"/>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9"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9"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Footer Placeholder 2"/>
          <p:cNvSpPr>
            <a:spLocks noGrp="1"/>
          </p:cNvSpPr>
          <p:nvPr>
            <p:ph type="ftr" sz="quarter" idx="10"/>
          </p:nvPr>
        </p:nvSpPr>
        <p:spPr>
          <a:xfrm>
            <a:off x="838202" y="6193367"/>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007384164"/>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B188-580B-993E-E261-C26307B66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34FFAA-C03E-FDE8-B391-C944DED8F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D2BE7F-FF06-6196-B3C0-96E48EF4A58F}"/>
              </a:ext>
            </a:extLst>
          </p:cNvPr>
          <p:cNvSpPr>
            <a:spLocks noGrp="1"/>
          </p:cNvSpPr>
          <p:nvPr>
            <p:ph type="dt" sz="half" idx="10"/>
          </p:nvPr>
        </p:nvSpPr>
        <p:spPr/>
        <p:txBody>
          <a:bodyPr/>
          <a:lstStyle/>
          <a:p>
            <a:fld id="{A78FBD18-2EB5-42D8-A757-EA044BF0BB92}" type="datetimeFigureOut">
              <a:rPr lang="en-US" smtClean="0"/>
              <a:t>3/18/2026</a:t>
            </a:fld>
            <a:endParaRPr lang="en-US"/>
          </a:p>
        </p:txBody>
      </p:sp>
      <p:sp>
        <p:nvSpPr>
          <p:cNvPr id="5" name="Footer Placeholder 4">
            <a:extLst>
              <a:ext uri="{FF2B5EF4-FFF2-40B4-BE49-F238E27FC236}">
                <a16:creationId xmlns:a16="http://schemas.microsoft.com/office/drawing/2014/main" id="{A5E28827-82BB-4837-7E56-06BBD33BB314}"/>
              </a:ext>
            </a:extLst>
          </p:cNvPr>
          <p:cNvSpPr>
            <a:spLocks noGrp="1"/>
          </p:cNvSpPr>
          <p:nvPr>
            <p:ph type="ftr" sz="quarter" idx="11"/>
          </p:nvPr>
        </p:nvSpPr>
        <p:spPr/>
        <p:txBody>
          <a:bodyPr/>
          <a:lstStyle/>
          <a:p>
            <a:r>
              <a:rPr lang="en-US"/>
              <a:t>Hennepin County Quality Management Advisory Committee Meeting | February 19, 2026</a:t>
            </a:r>
          </a:p>
        </p:txBody>
      </p:sp>
      <p:sp>
        <p:nvSpPr>
          <p:cNvPr id="6" name="Slide Number Placeholder 5">
            <a:extLst>
              <a:ext uri="{FF2B5EF4-FFF2-40B4-BE49-F238E27FC236}">
                <a16:creationId xmlns:a16="http://schemas.microsoft.com/office/drawing/2014/main" id="{E6448F28-CADD-CD64-AB80-ECB6F3478CD8}"/>
              </a:ext>
            </a:extLst>
          </p:cNvPr>
          <p:cNvSpPr>
            <a:spLocks noGrp="1"/>
          </p:cNvSpPr>
          <p:nvPr>
            <p:ph type="sldNum" sz="quarter" idx="12"/>
          </p:nvPr>
        </p:nvSpPr>
        <p:spPr/>
        <p:txBody>
          <a:bodyPr/>
          <a:lstStyle/>
          <a:p>
            <a:fld id="{80ABD7DB-696C-4AA3-AB7A-D69E6039E1F5}" type="slidenum">
              <a:rPr lang="en-US" smtClean="0"/>
              <a:t>‹#›</a:t>
            </a:fld>
            <a:endParaRPr lang="en-US"/>
          </a:p>
        </p:txBody>
      </p:sp>
    </p:spTree>
    <p:extLst>
      <p:ext uri="{BB962C8B-B14F-4D97-AF65-F5344CB8AC3E}">
        <p14:creationId xmlns:p14="http://schemas.microsoft.com/office/powerpoint/2010/main" val="7408715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3/18/2026</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8BCE-BA51-4E93-6B0A-7368C8EC5D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5216A0-B14E-8612-8EC4-32D7F5BB1B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29B70-07E0-529D-BCE4-C6DEDFC5B220}"/>
              </a:ext>
            </a:extLst>
          </p:cNvPr>
          <p:cNvSpPr>
            <a:spLocks noGrp="1"/>
          </p:cNvSpPr>
          <p:nvPr>
            <p:ph type="dt" sz="half" idx="10"/>
          </p:nvPr>
        </p:nvSpPr>
        <p:spPr/>
        <p:txBody>
          <a:bodyPr/>
          <a:lstStyle/>
          <a:p>
            <a:fld id="{A78FBD18-2EB5-42D8-A757-EA044BF0BB92}" type="datetimeFigureOut">
              <a:rPr lang="en-US" smtClean="0"/>
              <a:t>3/18/2026</a:t>
            </a:fld>
            <a:endParaRPr lang="en-US"/>
          </a:p>
        </p:txBody>
      </p:sp>
      <p:sp>
        <p:nvSpPr>
          <p:cNvPr id="5" name="Footer Placeholder 4">
            <a:extLst>
              <a:ext uri="{FF2B5EF4-FFF2-40B4-BE49-F238E27FC236}">
                <a16:creationId xmlns:a16="http://schemas.microsoft.com/office/drawing/2014/main" id="{5A57DFC8-4B4E-8EA5-BE36-5687EF69568E}"/>
              </a:ext>
            </a:extLst>
          </p:cNvPr>
          <p:cNvSpPr>
            <a:spLocks noGrp="1"/>
          </p:cNvSpPr>
          <p:nvPr>
            <p:ph type="ftr" sz="quarter" idx="11"/>
          </p:nvPr>
        </p:nvSpPr>
        <p:spPr/>
        <p:txBody>
          <a:bodyPr/>
          <a:lstStyle/>
          <a:p>
            <a:r>
              <a:rPr lang="en-US"/>
              <a:t>Hennepin County Quality Management Advisory Committee Meeting | February 19, 2026</a:t>
            </a:r>
          </a:p>
        </p:txBody>
      </p:sp>
      <p:sp>
        <p:nvSpPr>
          <p:cNvPr id="6" name="Slide Number Placeholder 5">
            <a:extLst>
              <a:ext uri="{FF2B5EF4-FFF2-40B4-BE49-F238E27FC236}">
                <a16:creationId xmlns:a16="http://schemas.microsoft.com/office/drawing/2014/main" id="{C6009AF2-CAA6-2956-C1E6-0978E2A7CABD}"/>
              </a:ext>
            </a:extLst>
          </p:cNvPr>
          <p:cNvSpPr>
            <a:spLocks noGrp="1"/>
          </p:cNvSpPr>
          <p:nvPr>
            <p:ph type="sldNum" sz="quarter" idx="12"/>
          </p:nvPr>
        </p:nvSpPr>
        <p:spPr/>
        <p:txBody>
          <a:bodyPr/>
          <a:lstStyle/>
          <a:p>
            <a:fld id="{80ABD7DB-696C-4AA3-AB7A-D69E6039E1F5}" type="slidenum">
              <a:rPr lang="en-US" smtClean="0"/>
              <a:t>‹#›</a:t>
            </a:fld>
            <a:endParaRPr lang="en-US"/>
          </a:p>
        </p:txBody>
      </p:sp>
    </p:spTree>
    <p:extLst>
      <p:ext uri="{BB962C8B-B14F-4D97-AF65-F5344CB8AC3E}">
        <p14:creationId xmlns:p14="http://schemas.microsoft.com/office/powerpoint/2010/main" val="2439669733"/>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p:cNvSpPr/>
          <p:nvPr/>
        </p:nvSpPr>
        <p:spPr>
          <a:xfrm>
            <a:off x="0" y="-1"/>
            <a:ext cx="12192000" cy="4680855"/>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3" name="Subtitle 2"/>
          <p:cNvSpPr>
            <a:spLocks noGrp="1"/>
          </p:cNvSpPr>
          <p:nvPr>
            <p:ph type="subTitle" idx="1" hasCustomPrompt="1"/>
          </p:nvPr>
        </p:nvSpPr>
        <p:spPr>
          <a:xfrm>
            <a:off x="838200" y="2587528"/>
            <a:ext cx="10515600" cy="809188"/>
          </a:xfrm>
        </p:spPr>
        <p:txBody>
          <a:bodyPr>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p>
        </p:txBody>
      </p:sp>
      <p:sp>
        <p:nvSpPr>
          <p:cNvPr id="4" name="Date Placeholder 3"/>
          <p:cNvSpPr>
            <a:spLocks noGrp="1"/>
          </p:cNvSpPr>
          <p:nvPr>
            <p:ph type="dt" sz="half" idx="10"/>
          </p:nvPr>
        </p:nvSpPr>
        <p:spPr/>
        <p:txBody>
          <a:bodyPr/>
          <a:lstStyle/>
          <a:p>
            <a:fld id="{20299D5E-B0E9-463A-893C-3322F3B6E33B}" type="datetimeFigureOut">
              <a:rPr lang="en-US" smtClean="0"/>
              <a:t>3/18/2026</a:t>
            </a:fld>
            <a:endParaRPr lang="en-US"/>
          </a:p>
        </p:txBody>
      </p:sp>
      <p:sp>
        <p:nvSpPr>
          <p:cNvPr id="5" name="Footer Placeholder 4"/>
          <p:cNvSpPr>
            <a:spLocks noGrp="1"/>
          </p:cNvSpPr>
          <p:nvPr>
            <p:ph type="ftr" sz="quarter" idx="11"/>
          </p:nvPr>
        </p:nvSpPr>
        <p:spPr/>
        <p:txBody>
          <a:bodyPr/>
          <a:lstStyle/>
          <a:p>
            <a:r>
              <a:rPr lang="en-US"/>
              <a:t>Hennepin County Quality Management Advisory Committee Meeting | February 19, 2026</a:t>
            </a:r>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sp>
        <p:nvSpPr>
          <p:cNvPr id="7" name="Title Placeholder 1"/>
          <p:cNvSpPr>
            <a:spLocks noGrp="1"/>
          </p:cNvSpPr>
          <p:nvPr>
            <p:ph type="title" hasCustomPrompt="1"/>
          </p:nvPr>
        </p:nvSpPr>
        <p:spPr>
          <a:xfrm>
            <a:off x="838200" y="1008595"/>
            <a:ext cx="10515600" cy="1325563"/>
          </a:xfrm>
          <a:prstGeom prst="rect">
            <a:avLst/>
          </a:prstGeom>
        </p:spPr>
        <p:txBody>
          <a:bodyPr vert="horz" lIns="91440" tIns="45720" rIns="91440" bIns="45720" rtlCol="0" anchor="ctr">
            <a:noAutofit/>
          </a:bodyPr>
          <a:lstStyle>
            <a:lvl1pPr>
              <a:defRPr sz="6000">
                <a:solidFill>
                  <a:schemeClr val="bg1"/>
                </a:solidFill>
              </a:defRPr>
            </a:lvl1pPr>
          </a:lstStyle>
          <a:p>
            <a:r>
              <a:rPr lang="en-US"/>
              <a:t>Master title</a:t>
            </a:r>
          </a:p>
        </p:txBody>
      </p:sp>
      <p:sp>
        <p:nvSpPr>
          <p:cNvPr id="9" name="Text Placeholder 8"/>
          <p:cNvSpPr>
            <a:spLocks noGrp="1"/>
          </p:cNvSpPr>
          <p:nvPr>
            <p:ph type="body" sz="quarter" idx="13" hasCustomPrompt="1"/>
          </p:nvPr>
        </p:nvSpPr>
        <p:spPr>
          <a:xfrm>
            <a:off x="838200" y="4934226"/>
            <a:ext cx="10515600" cy="1051708"/>
          </a:xfrm>
        </p:spPr>
        <p:txBody>
          <a:bodyPr anchor="ctr">
            <a:noAutofit/>
          </a:bodyPr>
          <a:lstStyle>
            <a:lvl1pPr marL="0" indent="0" algn="r">
              <a:buFontTx/>
              <a:buNone/>
              <a:defRPr sz="2800" baseline="0"/>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a:t>Click to edit author names</a:t>
            </a:r>
          </a:p>
          <a:p>
            <a:pPr lvl="0"/>
            <a:r>
              <a:rPr lang="en-US"/>
              <a:t>Click to edit date</a:t>
            </a:r>
          </a:p>
        </p:txBody>
      </p:sp>
    </p:spTree>
    <p:extLst>
      <p:ext uri="{BB962C8B-B14F-4D97-AF65-F5344CB8AC3E}">
        <p14:creationId xmlns:p14="http://schemas.microsoft.com/office/powerpoint/2010/main" val="2514516483"/>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99D5E-B0E9-463A-893C-3322F3B6E33B}" type="datetimeFigureOut">
              <a:rPr lang="en-US" smtClean="0"/>
              <a:t>3/18/2026</a:t>
            </a:fld>
            <a:endParaRPr lang="en-US"/>
          </a:p>
        </p:txBody>
      </p:sp>
      <p:sp>
        <p:nvSpPr>
          <p:cNvPr id="5" name="Footer Placeholder 4"/>
          <p:cNvSpPr>
            <a:spLocks noGrp="1"/>
          </p:cNvSpPr>
          <p:nvPr>
            <p:ph type="ftr" sz="quarter" idx="11"/>
          </p:nvPr>
        </p:nvSpPr>
        <p:spPr/>
        <p:txBody>
          <a:bodyPr/>
          <a:lstStyle/>
          <a:p>
            <a:r>
              <a:rPr lang="en-US"/>
              <a:t>Hennepin County Quality Management Advisory Committee Meeting | February 19, 2026</a:t>
            </a:r>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grpSp>
        <p:nvGrpSpPr>
          <p:cNvPr id="9" name="Group 8"/>
          <p:cNvGrpSpPr/>
          <p:nvPr/>
        </p:nvGrpSpPr>
        <p:grpSpPr>
          <a:xfrm>
            <a:off x="1" y="-2"/>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13131998"/>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387360535"/>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1834628448"/>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5332" y="5968181"/>
            <a:ext cx="427892" cy="543931"/>
          </a:xfrm>
          <a:prstGeom prst="rect">
            <a:avLst/>
          </a:prstGeom>
        </p:spPr>
      </p:pic>
      <p:sp>
        <p:nvSpPr>
          <p:cNvPr id="6"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36818281"/>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4"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141404"/>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2124461203"/>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5"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588243535"/>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3/18/2026</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199" y="1828800"/>
            <a:ext cx="4954997" cy="677733"/>
          </a:xfrm>
        </p:spPr>
        <p:txBody>
          <a:bodyPr>
            <a:normAutofit/>
          </a:bodyPr>
          <a:lstStyle>
            <a:lvl1pPr>
              <a:defRPr sz="3000" b="0" i="0">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7" name="Content Placeholder 6"/>
          <p:cNvSpPr>
            <a:spLocks noGrp="1"/>
          </p:cNvSpPr>
          <p:nvPr>
            <p:ph sz="quarter" idx="12"/>
          </p:nvPr>
        </p:nvSpPr>
        <p:spPr>
          <a:xfrm>
            <a:off x="6398803" y="2654132"/>
            <a:ext cx="4954997" cy="2972117"/>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p:cNvSpPr>
            <a:spLocks noGrp="1"/>
          </p:cNvSpPr>
          <p:nvPr>
            <p:ph sz="quarter" idx="13"/>
          </p:nvPr>
        </p:nvSpPr>
        <p:spPr>
          <a:xfrm>
            <a:off x="838199" y="2654132"/>
            <a:ext cx="4954997" cy="2972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txBox="1">
            <a:spLocks/>
          </p:cNvSpPr>
          <p:nvPr userDrawn="1"/>
        </p:nvSpPr>
        <p:spPr>
          <a:xfrm>
            <a:off x="6398803" y="1828800"/>
            <a:ext cx="4954997" cy="677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r>
              <a:rPr lang="en-US" b="0" i="0">
                <a:latin typeface="Segoe UI Light" panose="020B0502040204020203" pitchFamily="34" charset="0"/>
                <a:ea typeface="Myriad Pro" charset="0"/>
                <a:cs typeface="Myriad Pro" charset="0"/>
              </a:rPr>
              <a:t>Click to edit Master title style</a:t>
            </a:r>
          </a:p>
        </p:txBody>
      </p:sp>
      <p:sp>
        <p:nvSpPr>
          <p:cNvPr id="11" name="Title 1"/>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0" i="0">
                <a:latin typeface="Segoe UI Light" panose="020B0502040204020203" pitchFamily="34" charset="0"/>
                <a:ea typeface="Myriad Pro Light" charset="0"/>
                <a:cs typeface="Myriad Pro Light" charset="0"/>
              </a:rPr>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7" y="5968181"/>
            <a:ext cx="429317" cy="545742"/>
          </a:xfrm>
          <a:prstGeom prst="rect">
            <a:avLst/>
          </a:prstGeom>
        </p:spPr>
      </p:pic>
      <p:sp>
        <p:nvSpPr>
          <p:cNvPr id="9"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883857550"/>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7" name="Footer Placeholder 2"/>
          <p:cNvSpPr>
            <a:spLocks noGrp="1"/>
          </p:cNvSpPr>
          <p:nvPr>
            <p:ph type="ftr" sz="quarter" idx="10"/>
          </p:nvPr>
        </p:nvSpPr>
        <p:spPr>
          <a:xfrm>
            <a:off x="838199" y="6193363"/>
            <a:ext cx="4954997"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908797050"/>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accent1"/>
        </a:solid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838200" y="365125"/>
            <a:ext cx="49549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Myriad Pro Light" charset="0"/>
                <a:ea typeface="Myriad Pro Light" charset="0"/>
                <a:cs typeface="Myriad Pro Light" charset="0"/>
              </a:defRPr>
            </a:lvl1pPr>
          </a:lstStyle>
          <a:p>
            <a:r>
              <a:rPr lang="en-US">
                <a:solidFill>
                  <a:schemeClr val="bg1"/>
                </a:solidFill>
                <a:latin typeface="Segoe UI Light" panose="020B0502040204020203" pitchFamily="34" charset="0"/>
              </a:rPr>
              <a:t>Click to edit Master title style</a:t>
            </a:r>
          </a:p>
        </p:txBody>
      </p:sp>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7" name="Footer Placeholder 2"/>
          <p:cNvSpPr>
            <a:spLocks noGrp="1"/>
          </p:cNvSpPr>
          <p:nvPr>
            <p:ph type="ftr" sz="quarter" idx="10"/>
          </p:nvPr>
        </p:nvSpPr>
        <p:spPr>
          <a:xfrm>
            <a:off x="838199" y="6193363"/>
            <a:ext cx="495499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45779256"/>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Footer Placeholder 2"/>
          <p:cNvSpPr>
            <a:spLocks noGrp="1"/>
          </p:cNvSpPr>
          <p:nvPr>
            <p:ph type="ftr" sz="quarter" idx="10"/>
          </p:nvPr>
        </p:nvSpPr>
        <p:spPr>
          <a:xfrm>
            <a:off x="838200" y="6193363"/>
            <a:ext cx="4954588"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035342920"/>
      </p:ext>
    </p:extLst>
  </p:cSld>
  <p:clrMapOvr>
    <a:masterClrMapping/>
  </p:clrMapOvr>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8"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795381310"/>
      </p:ext>
    </p:extLst>
  </p:cSld>
  <p:clrMapOvr>
    <a:masterClrMapping/>
  </p:clrMapOvr>
  <p:hf sldNum="0" hd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5332" y="5968181"/>
            <a:ext cx="427892" cy="543931"/>
          </a:xfrm>
          <a:prstGeom prst="rect">
            <a:avLst/>
          </a:prstGeom>
        </p:spPr>
      </p:pic>
      <p:sp>
        <p:nvSpPr>
          <p:cNvPr id="9"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381435663"/>
      </p:ext>
    </p:extLst>
  </p:cSld>
  <p:clrMapOvr>
    <a:masterClrMapping/>
  </p:clrMapOvr>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6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3"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83443427"/>
      </p:ext>
    </p:extLst>
  </p:cSld>
  <p:clrMapOvr>
    <a:masterClrMapping/>
  </p:clrMapOvr>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5332" y="5968181"/>
            <a:ext cx="427892" cy="543931"/>
          </a:xfrm>
          <a:prstGeom prst="rect">
            <a:avLst/>
          </a:prstGeom>
        </p:spPr>
      </p:pic>
      <p:sp>
        <p:nvSpPr>
          <p:cNvPr id="11"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499986466"/>
      </p:ext>
    </p:extLst>
  </p:cSld>
  <p:clrMapOvr>
    <a:masterClrMapping/>
  </p:clrMapOvr>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7"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458316158"/>
      </p:ext>
    </p:extLst>
  </p:cSld>
  <p:clrMapOvr>
    <a:masterClrMapping/>
  </p:clrMapOvr>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1" name="Footer Placeholder 2"/>
          <p:cNvSpPr>
            <a:spLocks noGrp="1"/>
          </p:cNvSpPr>
          <p:nvPr>
            <p:ph type="ftr" sz="quarter" idx="10"/>
          </p:nvPr>
        </p:nvSpPr>
        <p:spPr>
          <a:xfrm>
            <a:off x="838199" y="6193363"/>
            <a:ext cx="8509001"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783373783"/>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 Type="http://schemas.openxmlformats.org/officeDocument/2006/relationships/slideLayout" Target="../slideLayouts/slideLayout31.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theme" Target="../theme/theme2.xml"/><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theme" Target="../theme/theme3.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theme" Target="../theme/theme4.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3/18/2026</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4078"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838199" y="6193363"/>
            <a:ext cx="85090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atin typeface="Myriad Pro" charset="0"/>
                <a:ea typeface="Myriad Pro" charset="0"/>
                <a:cs typeface="Myriad Pro" charset="0"/>
              </a:rPr>
              <a:t>Hennepin County Quality Management Advisory Committee Meeting | February 19, 2026</a:t>
            </a:r>
            <a:endParaRPr lang="en-US" sz="1100">
              <a:latin typeface="Myriad Pro Light" charset="0"/>
              <a:ea typeface="Myriad Pro Light" charset="0"/>
              <a:cs typeface="Myriad Pro Light" charset="0"/>
            </a:endParaRPr>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3992" r:id="rId21"/>
    <p:sldLayoutId id="2147483993" r:id="rId22"/>
    <p:sldLayoutId id="2147483994" r:id="rId23"/>
    <p:sldLayoutId id="2147484045" r:id="rId24"/>
    <p:sldLayoutId id="2147484046" r:id="rId25"/>
    <p:sldLayoutId id="2147483996" r:id="rId26"/>
    <p:sldLayoutId id="2147483997" r:id="rId27"/>
    <p:sldLayoutId id="2147483998" r:id="rId28"/>
    <p:sldLayoutId id="2147483999" r:id="rId29"/>
    <p:sldLayoutId id="2147484051" r:id="rId30"/>
    <p:sldLayoutId id="2147484052" r:id="rId31"/>
    <p:sldLayoutId id="2147484053" r:id="rId32"/>
    <p:sldLayoutId id="2147484054" r:id="rId33"/>
    <p:sldLayoutId id="2147484055" r:id="rId34"/>
    <p:sldLayoutId id="2147484056" r:id="rId35"/>
    <p:sldLayoutId id="2147484057" r:id="rId36"/>
    <p:sldLayoutId id="2147484058" r:id="rId37"/>
    <p:sldLayoutId id="2147484059" r:id="rId38"/>
    <p:sldLayoutId id="2147484060" r:id="rId39"/>
    <p:sldLayoutId id="2147484061" r:id="rId40"/>
    <p:sldLayoutId id="2147484062" r:id="rId41"/>
    <p:sldLayoutId id="2147484063" r:id="rId42"/>
    <p:sldLayoutId id="2147484064" r:id="rId43"/>
    <p:sldLayoutId id="2147484065" r:id="rId44"/>
    <p:sldLayoutId id="2147484066" r:id="rId45"/>
    <p:sldLayoutId id="2147484067" r:id="rId46"/>
    <p:sldLayoutId id="2147484068" r:id="rId47"/>
    <p:sldLayoutId id="2147484069" r:id="rId48"/>
    <p:sldLayoutId id="2147484070" r:id="rId49"/>
    <p:sldLayoutId id="2147484071" r:id="rId50"/>
    <p:sldLayoutId id="2147484072" r:id="rId51"/>
    <p:sldLayoutId id="2147484073" r:id="rId52"/>
    <p:sldLayoutId id="2147484074" r:id="rId53"/>
    <p:sldLayoutId id="2147484075" r:id="rId54"/>
    <p:sldLayoutId id="2147484076" r:id="rId55"/>
    <p:sldLayoutId id="2147484077" r:id="rId5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838199" y="6193363"/>
            <a:ext cx="85090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atin typeface="Myriad Pro" charset="0"/>
                <a:ea typeface="Myriad Pro" charset="0"/>
                <a:cs typeface="Myriad Pro" charset="0"/>
              </a:rPr>
              <a:t>Hennepin County Quality Management Advisory Committee Meeting | February 19, 2026</a:t>
            </a:r>
            <a:endParaRPr lang="en-US" sz="1100">
              <a:latin typeface="Myriad Pro Light" charset="0"/>
              <a:ea typeface="Myriad Pro Light" charset="0"/>
              <a:cs typeface="Myriad Pro Light" charset="0"/>
            </a:endParaRPr>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0" r:id="rId5"/>
    <p:sldLayoutId id="2147483934" r:id="rId6"/>
    <p:sldLayoutId id="2147483935" r:id="rId7"/>
    <p:sldLayoutId id="2147483812"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677" r:id="rId23"/>
    <p:sldLayoutId id="2147483813" r:id="rId24"/>
    <p:sldLayoutId id="2147483953" r:id="rId25"/>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838199" y="6193363"/>
            <a:ext cx="85090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atin typeface="Myriad Pro" charset="0"/>
                <a:ea typeface="Myriad Pro" charset="0"/>
                <a:cs typeface="Myriad Pro" charset="0"/>
              </a:rPr>
              <a:t>Hennepin County 2025 EIIHA Presentation to MCHACP | January 13th, 2026</a:t>
            </a:r>
            <a:endParaRPr lang="en-US" sz="1100">
              <a:latin typeface="Myriad Pro Light" charset="0"/>
              <a:ea typeface="Myriad Pro Light" charset="0"/>
              <a:cs typeface="Myriad Pro Light" charset="0"/>
            </a:endParaRPr>
          </a:p>
        </p:txBody>
      </p:sp>
    </p:spTree>
    <p:extLst>
      <p:ext uri="{BB962C8B-B14F-4D97-AF65-F5344CB8AC3E}">
        <p14:creationId xmlns:p14="http://schemas.microsoft.com/office/powerpoint/2010/main" val="250579352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4008" r:id="rId18"/>
    <p:sldLayoutId id="2147484009" r:id="rId19"/>
    <p:sldLayoutId id="2147483703" r:id="rId20"/>
    <p:sldLayoutId id="2147483704" r:id="rId21"/>
    <p:sldLayoutId id="2147483705" r:id="rId22"/>
    <p:sldLayoutId id="2147483706" r:id="rId23"/>
    <p:sldLayoutId id="2147483707" r:id="rId24"/>
    <p:sldLayoutId id="2147483708" r:id="rId25"/>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Scott.Bilodeau@hennepin.us"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25_FBCC89A8.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mailto:Scott.Bilodeau@Hennepin.us" TargetMode="External"/><Relationship Id="rId2" Type="http://schemas.openxmlformats.org/officeDocument/2006/relationships/image" Target="../media/image42.jpeg"/><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8813AC-8634-E74D-C337-45AFCE7A785D}"/>
              </a:ext>
            </a:extLst>
          </p:cNvPr>
          <p:cNvSpPr>
            <a:spLocks noGrp="1"/>
          </p:cNvSpPr>
          <p:nvPr>
            <p:ph type="title"/>
          </p:nvPr>
        </p:nvSpPr>
        <p:spPr>
          <a:xfrm>
            <a:off x="5085347" y="0"/>
            <a:ext cx="6978316" cy="1604210"/>
          </a:xfrm>
        </p:spPr>
        <p:txBody>
          <a:bodyPr>
            <a:noAutofit/>
          </a:bodyPr>
          <a:lstStyle/>
          <a:p>
            <a:pPr algn="ctr"/>
            <a:r>
              <a:rPr lang="en-US" sz="3200" b="1"/>
              <a:t>Quality Management Advisory Committee (QMAC)</a:t>
            </a:r>
          </a:p>
        </p:txBody>
      </p:sp>
      <p:sp>
        <p:nvSpPr>
          <p:cNvPr id="3" name="TextBox 2">
            <a:extLst>
              <a:ext uri="{FF2B5EF4-FFF2-40B4-BE49-F238E27FC236}">
                <a16:creationId xmlns:a16="http://schemas.microsoft.com/office/drawing/2014/main" id="{59A597AD-2DC6-798A-690B-A3E0BD2C73C9}"/>
              </a:ext>
            </a:extLst>
          </p:cNvPr>
          <p:cNvSpPr txBox="1"/>
          <p:nvPr/>
        </p:nvSpPr>
        <p:spPr>
          <a:xfrm>
            <a:off x="5269830" y="1423737"/>
            <a:ext cx="6787818" cy="477053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b="1" dirty="0"/>
              <a:t>QMAC meets quarterly on the third Thursday of February, May, August, and November and is comprised of:</a:t>
            </a:r>
          </a:p>
          <a:p>
            <a:pPr marL="742950" lvl="1" indent="-285750">
              <a:buFont typeface="Wingdings" panose="05000000000000000000" pitchFamily="2" charset="2"/>
              <a:buChar char="ü"/>
            </a:pPr>
            <a:r>
              <a:rPr lang="en-US" sz="1600" dirty="0"/>
              <a:t>Minnesota funders</a:t>
            </a:r>
            <a:endParaRPr lang="en-US" sz="1600" dirty="0">
              <a:ea typeface="Calibri"/>
              <a:cs typeface="Calibri"/>
            </a:endParaRPr>
          </a:p>
          <a:p>
            <a:pPr marL="742950" lvl="1" indent="-285750">
              <a:buFont typeface="Wingdings" panose="05000000000000000000" pitchFamily="2" charset="2"/>
              <a:buChar char="ü"/>
            </a:pPr>
            <a:r>
              <a:rPr lang="en-US" sz="1600" dirty="0"/>
              <a:t>At least one representative from all Part A TGA subrecipient providers</a:t>
            </a:r>
            <a:endParaRPr lang="en-US" sz="1600" dirty="0">
              <a:ea typeface="Calibri"/>
              <a:cs typeface="Calibri"/>
            </a:endParaRPr>
          </a:p>
          <a:p>
            <a:pPr marL="742950" lvl="1" indent="-285750">
              <a:buFont typeface="Wingdings" panose="05000000000000000000" pitchFamily="2" charset="2"/>
              <a:buChar char="ü"/>
            </a:pPr>
            <a:r>
              <a:rPr lang="en-US" sz="1600" dirty="0"/>
              <a:t>Consumers/clients/community of publicly funded HIV services</a:t>
            </a:r>
            <a:endParaRPr lang="en-US" sz="1600" dirty="0">
              <a:ea typeface="Calibri"/>
              <a:cs typeface="Calibri"/>
            </a:endParaRPr>
          </a:p>
          <a:p>
            <a:pPr marL="742950" lvl="1" indent="-285750">
              <a:buFont typeface="Wingdings" panose="05000000000000000000" pitchFamily="2" charset="2"/>
              <a:buChar char="ü"/>
            </a:pPr>
            <a:r>
              <a:rPr lang="en-US" sz="1600" dirty="0"/>
              <a:t>Guests are welcome</a:t>
            </a:r>
            <a:endParaRPr lang="en-US" sz="1600" dirty="0">
              <a:ea typeface="Calibri"/>
              <a:cs typeface="Calibri"/>
            </a:endParaRPr>
          </a:p>
          <a:p>
            <a:pPr lvl="1"/>
            <a:endParaRPr lang="en-US" sz="1600"/>
          </a:p>
          <a:p>
            <a:pPr marL="285750" indent="-285750">
              <a:buFont typeface="Arial" panose="020B0604020202020204" pitchFamily="34" charset="0"/>
              <a:buChar char="•"/>
            </a:pPr>
            <a:r>
              <a:rPr lang="en-US" sz="1600" b="1" dirty="0"/>
              <a:t>QMAC provides advice on system-wide CQM initiatives across publicly funded HIV services by:</a:t>
            </a:r>
            <a:endParaRPr lang="en-US" sz="1600" b="1" dirty="0">
              <a:ea typeface="Calibri"/>
              <a:cs typeface="Calibri"/>
            </a:endParaRPr>
          </a:p>
          <a:p>
            <a:pPr marL="742950" lvl="1" indent="-285750">
              <a:buFont typeface="Wingdings" panose="05000000000000000000" pitchFamily="2" charset="2"/>
              <a:buChar char="ü"/>
            </a:pPr>
            <a:r>
              <a:rPr lang="en-US" sz="1600" dirty="0"/>
              <a:t>Reviewing the annual funder quality management plan</a:t>
            </a:r>
            <a:endParaRPr lang="en-US" sz="1600" dirty="0">
              <a:ea typeface="Calibri"/>
              <a:cs typeface="Calibri"/>
            </a:endParaRPr>
          </a:p>
          <a:p>
            <a:pPr marL="742950" lvl="1" indent="-285750">
              <a:buFont typeface="Wingdings" panose="05000000000000000000" pitchFamily="2" charset="2"/>
              <a:buChar char="ü"/>
            </a:pPr>
            <a:r>
              <a:rPr lang="en-US" sz="1600" dirty="0"/>
              <a:t>Establishing performance measures and unified RW Part A QI goals based on data, unearthed disparities, and previous performance</a:t>
            </a:r>
            <a:endParaRPr lang="en-US" sz="1600" dirty="0">
              <a:ea typeface="Calibri"/>
              <a:cs typeface="Calibri"/>
            </a:endParaRPr>
          </a:p>
          <a:p>
            <a:pPr marL="742950" lvl="1" indent="-285750">
              <a:buFont typeface="Wingdings" panose="05000000000000000000" pitchFamily="2" charset="2"/>
              <a:buChar char="ü"/>
            </a:pPr>
            <a:r>
              <a:rPr lang="en-US" sz="1600" dirty="0">
                <a:ea typeface="Calibri"/>
                <a:cs typeface="Calibri"/>
              </a:rPr>
              <a:t>Quarterly Assessing, discussing, and advising on performance data and QI goals</a:t>
            </a:r>
            <a:endParaRPr lang="en-US" sz="1600" dirty="0"/>
          </a:p>
          <a:p>
            <a:pPr marL="742950" lvl="1" indent="-285750">
              <a:buFont typeface="Wingdings" panose="05000000000000000000" pitchFamily="2" charset="2"/>
              <a:buChar char="ü"/>
            </a:pPr>
            <a:r>
              <a:rPr lang="en-US" sz="1600" dirty="0"/>
              <a:t>Collaborating, learning from, and sharing with other providers and consumers</a:t>
            </a:r>
            <a:endParaRPr lang="en-US" sz="1600" dirty="0">
              <a:ea typeface="Calibri"/>
              <a:cs typeface="Calibri"/>
            </a:endParaRPr>
          </a:p>
          <a:p>
            <a:pPr marL="742950" lvl="1" indent="-285750">
              <a:buFont typeface="Wingdings" panose="05000000000000000000" pitchFamily="2" charset="2"/>
              <a:buChar char="ü"/>
            </a:pPr>
            <a:r>
              <a:rPr lang="en-US" sz="1600" dirty="0"/>
              <a:t>Learning, practicing, and implementing quality concepts</a:t>
            </a:r>
            <a:endParaRPr lang="en-US" sz="1600" dirty="0">
              <a:ea typeface="Calibri"/>
              <a:cs typeface="Calibri"/>
            </a:endParaRPr>
          </a:p>
          <a:p>
            <a:pPr lvl="1"/>
            <a:endParaRPr lang="en-US" sz="1600"/>
          </a:p>
          <a:p>
            <a:pPr marL="285750" indent="-285750">
              <a:buFont typeface="Arial" panose="020B0604020202020204" pitchFamily="34" charset="0"/>
              <a:buChar char="•"/>
            </a:pPr>
            <a:endParaRPr lang="en-US" sz="1600" b="1" dirty="0">
              <a:ea typeface="Calibri"/>
              <a:cs typeface="Calibri"/>
            </a:endParaRPr>
          </a:p>
        </p:txBody>
      </p:sp>
      <p:sp>
        <p:nvSpPr>
          <p:cNvPr id="2" name="Footer Placeholder 2">
            <a:extLst>
              <a:ext uri="{FF2B5EF4-FFF2-40B4-BE49-F238E27FC236}">
                <a16:creationId xmlns:a16="http://schemas.microsoft.com/office/drawing/2014/main" id="{6ADE274B-8129-AD24-A32E-F9F21C21F5EA}"/>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46621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7D4A-CEFD-0BC4-853F-22632A7B62F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9CD08ED-E3AF-3202-E081-B143EE88C7EC}"/>
              </a:ext>
            </a:extLst>
          </p:cNvPr>
          <p:cNvSpPr>
            <a:spLocks noGrp="1"/>
          </p:cNvSpPr>
          <p:nvPr>
            <p:ph type="title"/>
          </p:nvPr>
        </p:nvSpPr>
        <p:spPr>
          <a:xfrm>
            <a:off x="838202" y="368456"/>
            <a:ext cx="10515601" cy="3060544"/>
          </a:xfrm>
        </p:spPr>
        <p:txBody>
          <a:bodyPr>
            <a:normAutofit/>
          </a:bodyPr>
          <a:lstStyle/>
          <a:p>
            <a:pPr algn="ctr"/>
            <a:r>
              <a:rPr lang="en-US" sz="4800" dirty="0">
                <a:latin typeface="Segoe UI Light"/>
                <a:cs typeface="Segoe UI Light"/>
              </a:rPr>
              <a:t>Performance Measures</a:t>
            </a:r>
            <a:endParaRPr lang="en-US" sz="4800" dirty="0"/>
          </a:p>
        </p:txBody>
      </p:sp>
      <p:sp>
        <p:nvSpPr>
          <p:cNvPr id="3" name="Footer Placeholder 2">
            <a:extLst>
              <a:ext uri="{FF2B5EF4-FFF2-40B4-BE49-F238E27FC236}">
                <a16:creationId xmlns:a16="http://schemas.microsoft.com/office/drawing/2014/main" id="{3B1F8E39-3F6C-5729-69DF-9F146D689C3E}"/>
              </a:ext>
            </a:extLst>
          </p:cNvPr>
          <p:cNvSpPr>
            <a:spLocks noGrp="1"/>
          </p:cNvSpPr>
          <p:nvPr>
            <p:ph type="ftr" sz="quarter" idx="10"/>
          </p:nvPr>
        </p:nvSpPr>
        <p:spPr>
          <a:xfrm>
            <a:off x="838199" y="6193363"/>
            <a:ext cx="8509001" cy="365125"/>
          </a:xfrm>
        </p:spPr>
        <p:txBody>
          <a:bodyPr/>
          <a:lstStyle/>
          <a:p>
            <a:r>
              <a:rPr lang="en-US">
                <a:latin typeface="Segoe UI"/>
                <a:ea typeface="Segoe UI" panose="020B0502040204020203" pitchFamily="34" charset="0"/>
                <a:cs typeface="Segoe UI"/>
              </a:rPr>
              <a:t>Hennepin County Quality Management Advisory Committee Meeting | February 19, 2026</a:t>
            </a:r>
            <a:endParaRPr lang="en-US" sz="1100">
              <a:latin typeface="Segoe UI Light"/>
              <a:ea typeface="Myriad Pro Light" charset="0"/>
              <a:cs typeface="Myriad Pro Light" charset="0"/>
            </a:endParaRPr>
          </a:p>
        </p:txBody>
      </p:sp>
    </p:spTree>
    <p:extLst>
      <p:ext uri="{BB962C8B-B14F-4D97-AF65-F5344CB8AC3E}">
        <p14:creationId xmlns:p14="http://schemas.microsoft.com/office/powerpoint/2010/main" val="3374469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26617DC2-9F51-4EBC-927B-FB7CD7903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CCD7F-A448-D21E-3A4A-73D6AF61C6E1}"/>
              </a:ext>
            </a:extLst>
          </p:cNvPr>
          <p:cNvSpPr>
            <a:spLocks noGrp="1"/>
          </p:cNvSpPr>
          <p:nvPr>
            <p:ph type="title"/>
          </p:nvPr>
        </p:nvSpPr>
        <p:spPr>
          <a:xfrm>
            <a:off x="493758" y="552077"/>
            <a:ext cx="11374931" cy="805738"/>
          </a:xfrm>
          <a:ln>
            <a:noFill/>
          </a:ln>
        </p:spPr>
        <p:txBody>
          <a:bodyPr>
            <a:noAutofit/>
          </a:bodyPr>
          <a:lstStyle/>
          <a:p>
            <a:r>
              <a:rPr lang="en-US" sz="3400" b="1" dirty="0">
                <a:latin typeface="Segoe UI Light"/>
                <a:cs typeface="Segoe UI Light"/>
              </a:rPr>
              <a:t>Performance Measures guidance per the HC RWP CQM Plan</a:t>
            </a:r>
            <a:endParaRPr lang="en-US" sz="3400"/>
          </a:p>
        </p:txBody>
      </p:sp>
      <p:sp>
        <p:nvSpPr>
          <p:cNvPr id="3" name="Footer Placeholder 2">
            <a:extLst>
              <a:ext uri="{FF2B5EF4-FFF2-40B4-BE49-F238E27FC236}">
                <a16:creationId xmlns:a16="http://schemas.microsoft.com/office/drawing/2014/main" id="{75820DA5-C72C-5E67-A9F3-504D601EEE4D}"/>
              </a:ext>
            </a:extLst>
          </p:cNvPr>
          <p:cNvSpPr>
            <a:spLocks noGrp="1"/>
          </p:cNvSpPr>
          <p:nvPr>
            <p:ph type="ftr" sz="quarter" idx="10"/>
          </p:nvPr>
        </p:nvSpPr>
        <p:spPr/>
        <p:txBody>
          <a:bodyPr/>
          <a:lstStyle/>
          <a:p>
            <a:r>
              <a:rPr lang="en-US" sz="1100"/>
              <a:t>Hennepin County Quality Management Advisory Committee Meeting | February 19, 2026</a:t>
            </a:r>
          </a:p>
        </p:txBody>
      </p:sp>
      <p:sp>
        <p:nvSpPr>
          <p:cNvPr id="4" name="Content Placeholder 3">
            <a:extLst>
              <a:ext uri="{FF2B5EF4-FFF2-40B4-BE49-F238E27FC236}">
                <a16:creationId xmlns:a16="http://schemas.microsoft.com/office/drawing/2014/main" id="{C6B0A2B7-70A0-59E3-E06C-0D19E9870356}"/>
              </a:ext>
            </a:extLst>
          </p:cNvPr>
          <p:cNvSpPr>
            <a:spLocks noGrp="1"/>
          </p:cNvSpPr>
          <p:nvPr>
            <p:ph sz="quarter" idx="11"/>
          </p:nvPr>
        </p:nvSpPr>
        <p:spPr>
          <a:xfrm>
            <a:off x="498231" y="1603711"/>
            <a:ext cx="11148645" cy="4004377"/>
          </a:xfrm>
          <a:ln>
            <a:solidFill>
              <a:schemeClr val="tx2"/>
            </a:solidFill>
          </a:ln>
        </p:spPr>
        <p:txBody>
          <a:bodyPr vert="horz" lIns="91440" tIns="45720" rIns="91440" bIns="45720" rtlCol="0" anchor="t">
            <a:noAutofit/>
          </a:bodyPr>
          <a:lstStyle/>
          <a:p>
            <a:pPr marL="0" indent="0">
              <a:lnSpc>
                <a:spcPct val="120000"/>
              </a:lnSpc>
              <a:spcBef>
                <a:spcPts val="0"/>
              </a:spcBef>
              <a:spcAft>
                <a:spcPts val="0"/>
              </a:spcAft>
              <a:buNone/>
            </a:pPr>
            <a:r>
              <a:rPr lang="en-US" sz="2000" dirty="0">
                <a:latin typeface="Segoe UI"/>
                <a:cs typeface="Segoe UI"/>
              </a:rPr>
              <a:t>The HC RWP Quality Management Coordinator, with advisement from QMAC, selects performance measures related to the HIV continuum of care for each funded service area, in accordance with HRSA/HAB Policy Clarification Notice (PCN) 15-02. Data is then collected and analyzed quarterly. Outcomes are reviewed to assess for health disparities and to inform of possible quality improvement activities. Results are reviewed in totality for all Part A TGA providers at the quarterly QMAC meeting and individually with pertinent providers during their quarterly report calls.  If a provider is running into challenges related to performance measures in total or within a specific group of focus, the Quality Management Coordinator will work with them to identify the issues and provide technical assistance and/or training to support performance improvement.</a:t>
            </a:r>
          </a:p>
          <a:p>
            <a:pPr marL="0" indent="0">
              <a:lnSpc>
                <a:spcPct val="120000"/>
              </a:lnSpc>
              <a:spcBef>
                <a:spcPts val="0"/>
              </a:spcBef>
              <a:spcAft>
                <a:spcPts val="0"/>
              </a:spcAft>
              <a:buNone/>
            </a:pPr>
            <a:endParaRPr lang="en-US"/>
          </a:p>
        </p:txBody>
      </p:sp>
    </p:spTree>
    <p:extLst>
      <p:ext uri="{BB962C8B-B14F-4D97-AF65-F5344CB8AC3E}">
        <p14:creationId xmlns:p14="http://schemas.microsoft.com/office/powerpoint/2010/main" val="1333792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23692-42DB-0B5F-A65A-A92DE3408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56C47-82F5-2606-2C24-B2CD60CF559E}"/>
              </a:ext>
            </a:extLst>
          </p:cNvPr>
          <p:cNvSpPr>
            <a:spLocks noGrp="1"/>
          </p:cNvSpPr>
          <p:nvPr>
            <p:ph type="title"/>
          </p:nvPr>
        </p:nvSpPr>
        <p:spPr>
          <a:xfrm>
            <a:off x="3267042" y="365125"/>
            <a:ext cx="5772596" cy="695577"/>
          </a:xfrm>
          <a:ln>
            <a:solidFill>
              <a:schemeClr val="tx2"/>
            </a:solidFill>
          </a:ln>
        </p:spPr>
        <p:txBody>
          <a:bodyPr>
            <a:normAutofit/>
          </a:bodyPr>
          <a:lstStyle/>
          <a:p>
            <a:pPr algn="ctr"/>
            <a:r>
              <a:rPr lang="en-US" b="1" dirty="0">
                <a:latin typeface="Segoe UI Light"/>
                <a:cs typeface="Segoe UI Light"/>
              </a:rPr>
              <a:t>Performance measures</a:t>
            </a:r>
            <a:endParaRPr lang="en-US" b="1" dirty="0"/>
          </a:p>
        </p:txBody>
      </p:sp>
      <p:sp>
        <p:nvSpPr>
          <p:cNvPr id="3" name="Footer Placeholder 2">
            <a:extLst>
              <a:ext uri="{FF2B5EF4-FFF2-40B4-BE49-F238E27FC236}">
                <a16:creationId xmlns:a16="http://schemas.microsoft.com/office/drawing/2014/main" id="{11E2C89C-BB5D-E848-2585-E090ACAAFF8B}"/>
              </a:ext>
            </a:extLst>
          </p:cNvPr>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graphicFrame>
        <p:nvGraphicFramePr>
          <p:cNvPr id="10" name="Content Placeholder 9">
            <a:extLst>
              <a:ext uri="{FF2B5EF4-FFF2-40B4-BE49-F238E27FC236}">
                <a16:creationId xmlns:a16="http://schemas.microsoft.com/office/drawing/2014/main" id="{89285978-D54B-AC26-1A6F-F8B0613CFA99}"/>
              </a:ext>
            </a:extLst>
          </p:cNvPr>
          <p:cNvGraphicFramePr>
            <a:graphicFrameLocks noGrp="1"/>
          </p:cNvGraphicFramePr>
          <p:nvPr>
            <p:ph sz="quarter" idx="11"/>
          </p:nvPr>
        </p:nvGraphicFramePr>
        <p:xfrm>
          <a:off x="898542" y="2330589"/>
          <a:ext cx="10515599" cy="3081001"/>
        </p:xfrm>
        <a:graphic>
          <a:graphicData uri="http://schemas.openxmlformats.org/drawingml/2006/table">
            <a:tbl>
              <a:tblPr bandRow="1">
                <a:tableStyleId>{5C22544A-7EE6-4342-B048-85BDC9FD1C3A}</a:tableStyleId>
              </a:tblPr>
              <a:tblGrid>
                <a:gridCol w="7909801">
                  <a:extLst>
                    <a:ext uri="{9D8B030D-6E8A-4147-A177-3AD203B41FA5}">
                      <a16:colId xmlns:a16="http://schemas.microsoft.com/office/drawing/2014/main" val="2776301153"/>
                    </a:ext>
                  </a:extLst>
                </a:gridCol>
                <a:gridCol w="2605798">
                  <a:extLst>
                    <a:ext uri="{9D8B030D-6E8A-4147-A177-3AD203B41FA5}">
                      <a16:colId xmlns:a16="http://schemas.microsoft.com/office/drawing/2014/main" val="3133306725"/>
                    </a:ext>
                  </a:extLst>
                </a:gridCol>
              </a:tblGrid>
              <a:tr h="1273711">
                <a:tc>
                  <a:txBody>
                    <a:bodyPr/>
                    <a:lstStyle/>
                    <a:p>
                      <a:pPr rtl="0" fontAlgn="base">
                        <a:lnSpc>
                          <a:spcPts val="1275"/>
                        </a:lnSpc>
                        <a:buNone/>
                      </a:pPr>
                      <a:r>
                        <a:rPr lang="en-US" sz="1600">
                          <a:effectLst/>
                          <a:latin typeface="Times New Roman"/>
                        </a:rPr>
                        <a:t>Percent of RWHAP eligible clients receiving at least one unit of service for a RWHAP-funded service category (service utilizations)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n-US" sz="1600">
                          <a:effectLst/>
                          <a:latin typeface="Times New Roman"/>
                        </a:rPr>
                        <a:t>Minimum number of performance measures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5701883"/>
                  </a:ext>
                </a:extLst>
              </a:tr>
              <a:tr h="602430">
                <a:tc>
                  <a:txBody>
                    <a:bodyPr/>
                    <a:lstStyle/>
                    <a:p>
                      <a:pPr rtl="0" fontAlgn="base">
                        <a:lnSpc>
                          <a:spcPts val="1275"/>
                        </a:lnSpc>
                        <a:buNone/>
                      </a:pPr>
                      <a:r>
                        <a:rPr lang="en-US" sz="2000">
                          <a:effectLst/>
                          <a:latin typeface="Times New Roman"/>
                        </a:rPr>
                        <a:t>&gt;=50%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n-US" sz="2000">
                          <a:effectLst/>
                          <a:latin typeface="Times New Roman"/>
                        </a:rPr>
                        <a:t>2 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6310161"/>
                  </a:ext>
                </a:extLst>
              </a:tr>
              <a:tr h="602430">
                <a:tc>
                  <a:txBody>
                    <a:bodyPr/>
                    <a:lstStyle/>
                    <a:p>
                      <a:pPr rtl="0" fontAlgn="base">
                        <a:lnSpc>
                          <a:spcPts val="1275"/>
                        </a:lnSpc>
                        <a:buNone/>
                      </a:pPr>
                      <a:r>
                        <a:rPr lang="en-US" sz="2000">
                          <a:effectLst/>
                          <a:latin typeface="Times New Roman"/>
                        </a:rPr>
                        <a:t>&gt;15% to &lt;50%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n-US" sz="2000">
                          <a:effectLst/>
                          <a:latin typeface="Times New Roman"/>
                        </a:rPr>
                        <a:t>1 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1671146"/>
                  </a:ext>
                </a:extLst>
              </a:tr>
              <a:tr h="602430">
                <a:tc>
                  <a:txBody>
                    <a:bodyPr/>
                    <a:lstStyle/>
                    <a:p>
                      <a:pPr rtl="0" fontAlgn="base">
                        <a:lnSpc>
                          <a:spcPts val="1275"/>
                        </a:lnSpc>
                        <a:buNone/>
                      </a:pPr>
                      <a:r>
                        <a:rPr lang="en-US" sz="2000">
                          <a:effectLst/>
                          <a:latin typeface="Times New Roman"/>
                        </a:rPr>
                        <a:t>&lt;=15%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n-US" sz="2000">
                          <a:effectLst/>
                          <a:latin typeface="Times New Roman"/>
                        </a:rPr>
                        <a:t>0 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841177"/>
                  </a:ext>
                </a:extLst>
              </a:tr>
            </a:tbl>
          </a:graphicData>
        </a:graphic>
      </p:graphicFrame>
      <p:sp>
        <p:nvSpPr>
          <p:cNvPr id="12" name="TextBox 11">
            <a:extLst>
              <a:ext uri="{FF2B5EF4-FFF2-40B4-BE49-F238E27FC236}">
                <a16:creationId xmlns:a16="http://schemas.microsoft.com/office/drawing/2014/main" id="{52F0334E-4029-E444-0C4A-DCF9055A7233}"/>
              </a:ext>
            </a:extLst>
          </p:cNvPr>
          <p:cNvSpPr txBox="1"/>
          <p:nvPr/>
        </p:nvSpPr>
        <p:spPr>
          <a:xfrm>
            <a:off x="838425" y="1339746"/>
            <a:ext cx="106277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Calibri"/>
                <a:cs typeface="Calibri"/>
              </a:rPr>
              <a:t>HRSA's Policy Clarification Notice (PCN) 15-02 specifies the following requirements for assessing performance:</a:t>
            </a:r>
          </a:p>
        </p:txBody>
      </p:sp>
    </p:spTree>
    <p:extLst>
      <p:ext uri="{BB962C8B-B14F-4D97-AF65-F5344CB8AC3E}">
        <p14:creationId xmlns:p14="http://schemas.microsoft.com/office/powerpoint/2010/main" val="2325244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FFB6E-A7C7-B935-91E2-AE8750934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DF4C53-9F2D-29CB-00DA-C851FACA36AA}"/>
              </a:ext>
            </a:extLst>
          </p:cNvPr>
          <p:cNvSpPr>
            <a:spLocks noGrp="1"/>
          </p:cNvSpPr>
          <p:nvPr>
            <p:ph type="title"/>
          </p:nvPr>
        </p:nvSpPr>
        <p:spPr>
          <a:xfrm>
            <a:off x="609437" y="365125"/>
            <a:ext cx="10886016" cy="976313"/>
          </a:xfrm>
        </p:spPr>
        <p:txBody>
          <a:bodyPr>
            <a:normAutofit/>
          </a:bodyPr>
          <a:lstStyle/>
          <a:p>
            <a:pPr algn="ctr"/>
            <a:r>
              <a:rPr lang="en-US" sz="3600" b="1" dirty="0">
                <a:latin typeface="Segoe UI Light"/>
                <a:cs typeface="Segoe UI Light"/>
              </a:rPr>
              <a:t>Example:  2026 Performance Measures</a:t>
            </a:r>
            <a:endParaRPr lang="en-US" sz="3600" b="1" dirty="0"/>
          </a:p>
        </p:txBody>
      </p:sp>
      <p:sp>
        <p:nvSpPr>
          <p:cNvPr id="3" name="Footer Placeholder 2">
            <a:extLst>
              <a:ext uri="{FF2B5EF4-FFF2-40B4-BE49-F238E27FC236}">
                <a16:creationId xmlns:a16="http://schemas.microsoft.com/office/drawing/2014/main" id="{CA94A3AD-73BD-5072-D036-084F07CBF2A2}"/>
              </a:ext>
            </a:extLst>
          </p:cNvPr>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5" name="Content Placeholder 4">
            <a:extLst>
              <a:ext uri="{FF2B5EF4-FFF2-40B4-BE49-F238E27FC236}">
                <a16:creationId xmlns:a16="http://schemas.microsoft.com/office/drawing/2014/main" id="{DCB0587A-DD6C-EC18-D716-F9F53905629C}"/>
              </a:ext>
            </a:extLst>
          </p:cNvPr>
          <p:cNvSpPr>
            <a:spLocks noGrp="1"/>
          </p:cNvSpPr>
          <p:nvPr>
            <p:ph sz="quarter" idx="11"/>
          </p:nvPr>
        </p:nvSpPr>
        <p:spPr>
          <a:xfrm>
            <a:off x="826477" y="1334234"/>
            <a:ext cx="10480431" cy="4421935"/>
          </a:xfrm>
          <a:ln>
            <a:solidFill>
              <a:schemeClr val="accent1"/>
            </a:solidFill>
          </a:ln>
        </p:spPr>
        <p:txBody>
          <a:bodyPr vert="horz" lIns="91440" tIns="45720" rIns="91440" bIns="45720" rtlCol="0" anchor="t">
            <a:normAutofit/>
          </a:bodyPr>
          <a:lstStyle/>
          <a:p>
            <a:pPr indent="0">
              <a:spcBef>
                <a:spcPts val="0"/>
              </a:spcBef>
              <a:spcAft>
                <a:spcPts val="0"/>
              </a:spcAft>
              <a:buNone/>
            </a:pPr>
            <a:r>
              <a:rPr lang="en-US" sz="1800">
                <a:highlight>
                  <a:srgbClr val="FFFFFF"/>
                </a:highlight>
                <a:latin typeface="Segoe UI"/>
                <a:cs typeface="Segoe UI"/>
              </a:rPr>
              <a:t>After being presented with three services areas with more than 15% utilization and one that was just below 15% utilization, the work group advised to assess performance measures for all of the following:</a:t>
            </a:r>
            <a:endParaRPr lang="en-US" sz="1800">
              <a:latin typeface="Segoe UI"/>
              <a:cs typeface="Segoe UI"/>
            </a:endParaRPr>
          </a:p>
          <a:p>
            <a:pPr indent="0">
              <a:spcBef>
                <a:spcPts val="0"/>
              </a:spcBef>
              <a:spcAft>
                <a:spcPts val="0"/>
              </a:spcAft>
              <a:buNone/>
            </a:pPr>
            <a:endParaRPr lang="en-US" sz="1800">
              <a:highlight>
                <a:srgbClr val="FFFFFF"/>
              </a:highlight>
              <a:latin typeface="Segoe UI"/>
            </a:endParaRPr>
          </a:p>
          <a:p>
            <a:pPr marL="514350" indent="-285750">
              <a:spcBef>
                <a:spcPts val="0"/>
              </a:spcBef>
              <a:spcAft>
                <a:spcPts val="0"/>
              </a:spcAft>
            </a:pPr>
            <a:r>
              <a:rPr lang="en-US" sz="1800">
                <a:highlight>
                  <a:srgbClr val="FFFFFF"/>
                </a:highlight>
                <a:latin typeface="Segoe UI"/>
                <a:cs typeface="Segoe UI"/>
              </a:rPr>
              <a:t>Food Bank / Home Delivered Meals:                67.96% (2 performance measures)</a:t>
            </a:r>
            <a:endParaRPr lang="en-US" sz="1800">
              <a:highlight>
                <a:srgbClr val="FFFFFF"/>
              </a:highlight>
              <a:cs typeface="Segoe UI"/>
            </a:endParaRPr>
          </a:p>
          <a:p>
            <a:pPr marL="514350" indent="-285750">
              <a:spcBef>
                <a:spcPts val="0"/>
              </a:spcBef>
              <a:spcAft>
                <a:spcPts val="0"/>
              </a:spcAft>
            </a:pPr>
            <a:r>
              <a:rPr lang="en-US" sz="1800">
                <a:highlight>
                  <a:srgbClr val="FFFFFF"/>
                </a:highlight>
                <a:latin typeface="Segoe UI"/>
                <a:cs typeface="Segoe UI"/>
              </a:rPr>
              <a:t>Medical Case Management:                 40.45% (1 performance measure)</a:t>
            </a:r>
            <a:endParaRPr lang="en-US" sz="1800">
              <a:highlight>
                <a:srgbClr val="FFFFFF"/>
              </a:highlight>
              <a:cs typeface="Segoe UI"/>
            </a:endParaRPr>
          </a:p>
          <a:p>
            <a:pPr marL="514350" indent="-285750">
              <a:spcBef>
                <a:spcPts val="0"/>
              </a:spcBef>
              <a:spcAft>
                <a:spcPts val="0"/>
              </a:spcAft>
            </a:pPr>
            <a:r>
              <a:rPr lang="en-US" sz="1800">
                <a:highlight>
                  <a:srgbClr val="FFFFFF"/>
                </a:highlight>
                <a:latin typeface="Segoe UI"/>
                <a:cs typeface="Segoe UI"/>
              </a:rPr>
              <a:t>Outpatient Ambulatory Health Services:      22.90% (1 performance measure)</a:t>
            </a:r>
            <a:endParaRPr lang="en-US" sz="1800">
              <a:highlight>
                <a:srgbClr val="FFFFFF"/>
              </a:highlight>
              <a:cs typeface="Segoe UI"/>
            </a:endParaRPr>
          </a:p>
          <a:p>
            <a:pPr marL="514350" indent="-285750">
              <a:spcBef>
                <a:spcPts val="0"/>
              </a:spcBef>
              <a:spcAft>
                <a:spcPts val="0"/>
              </a:spcAft>
            </a:pPr>
            <a:r>
              <a:rPr lang="en-US" sz="1800">
                <a:highlight>
                  <a:srgbClr val="FFFFFF"/>
                </a:highlight>
                <a:latin typeface="Segoe UI"/>
                <a:cs typeface="Segoe UI"/>
              </a:rPr>
              <a:t>Transportation:                               14.64% (1 performance measure)</a:t>
            </a:r>
            <a:endParaRPr lang="en-US" sz="1800">
              <a:highlight>
                <a:srgbClr val="FFFFFF"/>
              </a:highlight>
              <a:cs typeface="Segoe UI"/>
            </a:endParaRPr>
          </a:p>
          <a:p>
            <a:pPr marL="514350" indent="-285750">
              <a:spcBef>
                <a:spcPts val="0"/>
              </a:spcBef>
              <a:spcAft>
                <a:spcPts val="0"/>
              </a:spcAft>
            </a:pPr>
            <a:endParaRPr lang="en-US" sz="1800">
              <a:highlight>
                <a:srgbClr val="FFFFFF"/>
              </a:highlight>
            </a:endParaRPr>
          </a:p>
          <a:p>
            <a:pPr indent="0">
              <a:spcBef>
                <a:spcPts val="0"/>
              </a:spcBef>
              <a:spcAft>
                <a:spcPts val="0"/>
              </a:spcAft>
              <a:buNone/>
            </a:pPr>
            <a:r>
              <a:rPr lang="en-US" sz="1800">
                <a:highlight>
                  <a:srgbClr val="FFFFFF"/>
                </a:highlight>
                <a:latin typeface="Segoe UI"/>
                <a:cs typeface="Segoe UI"/>
              </a:rPr>
              <a:t>They advised to propose to the QMAC that the performance measures be as follows:</a:t>
            </a:r>
          </a:p>
          <a:p>
            <a:pPr indent="0">
              <a:spcBef>
                <a:spcPts val="0"/>
              </a:spcBef>
              <a:spcAft>
                <a:spcPts val="0"/>
              </a:spcAft>
              <a:buNone/>
            </a:pPr>
            <a:endParaRPr lang="en-US" sz="1800">
              <a:highlight>
                <a:srgbClr val="FFFFFF"/>
              </a:highlight>
            </a:endParaRPr>
          </a:p>
          <a:p>
            <a:pPr marL="400050" indent="-171450">
              <a:spcBef>
                <a:spcPts val="0"/>
              </a:spcBef>
              <a:spcAft>
                <a:spcPts val="0"/>
              </a:spcAft>
            </a:pPr>
            <a:r>
              <a:rPr lang="en-US" sz="1800">
                <a:highlight>
                  <a:srgbClr val="FFFFFF"/>
                </a:highlight>
                <a:latin typeface="Segoe UI"/>
                <a:cs typeface="Segoe UI"/>
              </a:rPr>
              <a:t>Food Bank / Home Delivered Meals:</a:t>
            </a:r>
            <a:r>
              <a:rPr lang="en-US" sz="1800">
                <a:highlight>
                  <a:srgbClr val="FFFFFF"/>
                </a:highlight>
                <a:latin typeface="Segoe UI"/>
                <a:ea typeface="Calibri"/>
                <a:cs typeface="Calibri"/>
              </a:rPr>
              <a:t>  </a:t>
            </a:r>
            <a:r>
              <a:rPr lang="en-US" sz="1800" b="1">
                <a:highlight>
                  <a:srgbClr val="FFFFFF"/>
                </a:highlight>
                <a:latin typeface="Segoe UI"/>
                <a:cs typeface="Segoe UI"/>
              </a:rPr>
              <a:t>Viral suppression and Retention</a:t>
            </a:r>
            <a:endParaRPr lang="en-US" sz="1800">
              <a:highlight>
                <a:srgbClr val="FFFFFF"/>
              </a:highlight>
              <a:latin typeface="Segoe UI"/>
              <a:cs typeface="Segoe UI"/>
            </a:endParaRPr>
          </a:p>
          <a:p>
            <a:pPr marL="400050" indent="-171450">
              <a:spcBef>
                <a:spcPts val="0"/>
              </a:spcBef>
              <a:spcAft>
                <a:spcPts val="0"/>
              </a:spcAft>
            </a:pPr>
            <a:r>
              <a:rPr lang="en-US" sz="1800">
                <a:highlight>
                  <a:srgbClr val="FFFFFF"/>
                </a:highlight>
                <a:latin typeface="Segoe UI"/>
                <a:cs typeface="Segoe UI"/>
              </a:rPr>
              <a:t>Medical Case Management:</a:t>
            </a:r>
            <a:r>
              <a:rPr lang="en-US" sz="1800">
                <a:highlight>
                  <a:srgbClr val="FFFFFF"/>
                </a:highlight>
                <a:latin typeface="Segoe UI"/>
                <a:ea typeface="Calibri"/>
                <a:cs typeface="Calibri"/>
              </a:rPr>
              <a:t>  </a:t>
            </a:r>
            <a:r>
              <a:rPr lang="en-US" sz="1800" b="1">
                <a:highlight>
                  <a:srgbClr val="FFFFFF"/>
                </a:highlight>
                <a:latin typeface="Segoe UI"/>
                <a:cs typeface="Segoe UI"/>
              </a:rPr>
              <a:t>Viral suppression</a:t>
            </a:r>
            <a:endParaRPr lang="en-US" sz="1800">
              <a:highlight>
                <a:srgbClr val="FFFFFF"/>
              </a:highlight>
              <a:latin typeface="Segoe UI"/>
              <a:cs typeface="Segoe UI"/>
            </a:endParaRPr>
          </a:p>
          <a:p>
            <a:pPr marL="400050" indent="-171450">
              <a:spcBef>
                <a:spcPts val="0"/>
              </a:spcBef>
              <a:spcAft>
                <a:spcPts val="0"/>
              </a:spcAft>
            </a:pPr>
            <a:r>
              <a:rPr lang="en-US" sz="1800">
                <a:highlight>
                  <a:srgbClr val="FFFFFF"/>
                </a:highlight>
                <a:latin typeface="Segoe UI"/>
                <a:cs typeface="Segoe UI"/>
              </a:rPr>
              <a:t>Outpatient Ambulatory HS:</a:t>
            </a:r>
            <a:r>
              <a:rPr lang="en-US" sz="1800">
                <a:highlight>
                  <a:srgbClr val="FFFFFF"/>
                </a:highlight>
                <a:latin typeface="Segoe UI"/>
                <a:ea typeface="Calibri"/>
                <a:cs typeface="Calibri"/>
              </a:rPr>
              <a:t>  </a:t>
            </a:r>
            <a:r>
              <a:rPr lang="en-US" sz="1800" b="1">
                <a:highlight>
                  <a:srgbClr val="FFFFFF"/>
                </a:highlight>
                <a:latin typeface="Segoe UI"/>
                <a:cs typeface="Segoe UI"/>
              </a:rPr>
              <a:t>Viral suppression</a:t>
            </a:r>
            <a:endParaRPr lang="en-US" sz="1800">
              <a:highlight>
                <a:srgbClr val="FFFFFF"/>
              </a:highlight>
              <a:cs typeface="Segoe UI"/>
            </a:endParaRPr>
          </a:p>
          <a:p>
            <a:pPr marL="400050" indent="-171450">
              <a:spcBef>
                <a:spcPts val="0"/>
              </a:spcBef>
              <a:spcAft>
                <a:spcPts val="0"/>
              </a:spcAft>
            </a:pPr>
            <a:r>
              <a:rPr lang="en-US" sz="1800">
                <a:highlight>
                  <a:srgbClr val="FFFFFF"/>
                </a:highlight>
                <a:latin typeface="Segoe UI"/>
                <a:cs typeface="Segoe UI"/>
              </a:rPr>
              <a:t>Transportation:</a:t>
            </a:r>
            <a:r>
              <a:rPr lang="en-US" sz="1800">
                <a:highlight>
                  <a:srgbClr val="FFFFFF"/>
                </a:highlight>
                <a:latin typeface="Segoe UI"/>
                <a:ea typeface="Calibri"/>
                <a:cs typeface="Calibri"/>
              </a:rPr>
              <a:t>  </a:t>
            </a:r>
            <a:r>
              <a:rPr lang="en-US" sz="1800" b="1">
                <a:highlight>
                  <a:srgbClr val="FFFFFF"/>
                </a:highlight>
                <a:latin typeface="Segoe UI"/>
                <a:cs typeface="Segoe UI"/>
              </a:rPr>
              <a:t>Retention</a:t>
            </a:r>
            <a:endParaRPr lang="en-US" sz="1800">
              <a:highlight>
                <a:srgbClr val="FFFFFF"/>
              </a:highlight>
              <a:cs typeface="Segoe UI"/>
            </a:endParaRPr>
          </a:p>
          <a:p>
            <a:pPr marL="0" indent="0">
              <a:buNone/>
            </a:pPr>
            <a:endParaRPr lang="en-US"/>
          </a:p>
        </p:txBody>
      </p:sp>
    </p:spTree>
    <p:extLst>
      <p:ext uri="{BB962C8B-B14F-4D97-AF65-F5344CB8AC3E}">
        <p14:creationId xmlns:p14="http://schemas.microsoft.com/office/powerpoint/2010/main" val="1450789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77436-410E-10E7-048B-3BFDA3F3E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9E6DA-6B47-D44B-A83F-CC37A1CE4CEF}"/>
              </a:ext>
            </a:extLst>
          </p:cNvPr>
          <p:cNvSpPr>
            <a:spLocks noGrp="1"/>
          </p:cNvSpPr>
          <p:nvPr>
            <p:ph type="title"/>
          </p:nvPr>
        </p:nvSpPr>
        <p:spPr>
          <a:xfrm>
            <a:off x="630032" y="117990"/>
            <a:ext cx="10886016" cy="554124"/>
          </a:xfrm>
        </p:spPr>
        <p:txBody>
          <a:bodyPr>
            <a:normAutofit fontScale="90000"/>
          </a:bodyPr>
          <a:lstStyle/>
          <a:p>
            <a:pPr algn="ctr"/>
            <a:r>
              <a:rPr lang="en-US" sz="3600" b="1" dirty="0">
                <a:latin typeface="Segoe UI Light"/>
                <a:cs typeface="Segoe UI Light"/>
              </a:rPr>
              <a:t>Example:  2026 Performance Measures</a:t>
            </a:r>
            <a:endParaRPr lang="en-US" sz="3600" b="1" dirty="0"/>
          </a:p>
        </p:txBody>
      </p:sp>
      <p:sp>
        <p:nvSpPr>
          <p:cNvPr id="3" name="Footer Placeholder 2">
            <a:extLst>
              <a:ext uri="{FF2B5EF4-FFF2-40B4-BE49-F238E27FC236}">
                <a16:creationId xmlns:a16="http://schemas.microsoft.com/office/drawing/2014/main" id="{33526714-AAD6-F31F-0EED-96824F34E711}"/>
              </a:ext>
            </a:extLst>
          </p:cNvPr>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5" name="Content Placeholder 4">
            <a:extLst>
              <a:ext uri="{FF2B5EF4-FFF2-40B4-BE49-F238E27FC236}">
                <a16:creationId xmlns:a16="http://schemas.microsoft.com/office/drawing/2014/main" id="{23D04AC5-CD75-127A-3AE6-A26F2F0E95B3}"/>
              </a:ext>
            </a:extLst>
          </p:cNvPr>
          <p:cNvSpPr>
            <a:spLocks noGrp="1"/>
          </p:cNvSpPr>
          <p:nvPr>
            <p:ph sz="quarter" idx="11"/>
          </p:nvPr>
        </p:nvSpPr>
        <p:spPr>
          <a:xfrm>
            <a:off x="260126" y="675207"/>
            <a:ext cx="11705809" cy="5183934"/>
          </a:xfrm>
          <a:ln>
            <a:solidFill>
              <a:schemeClr val="accent1"/>
            </a:solidFill>
          </a:ln>
        </p:spPr>
        <p:txBody>
          <a:bodyPr vert="horz" lIns="91440" tIns="45720" rIns="91440" bIns="45720" rtlCol="0" anchor="t">
            <a:normAutofit/>
          </a:bodyPr>
          <a:lstStyle/>
          <a:p>
            <a:pPr indent="0">
              <a:spcBef>
                <a:spcPts val="0"/>
              </a:spcBef>
              <a:spcAft>
                <a:spcPts val="0"/>
              </a:spcAft>
              <a:buNone/>
            </a:pPr>
            <a:endParaRPr lang="en-US" sz="1800">
              <a:highlight>
                <a:srgbClr val="FFFFFF"/>
              </a:highlight>
              <a:cs typeface="Segoe UI"/>
            </a:endParaRPr>
          </a:p>
          <a:p>
            <a:pPr marL="0" indent="0">
              <a:buNone/>
            </a:pPr>
            <a:endParaRPr lang="en-US"/>
          </a:p>
        </p:txBody>
      </p:sp>
      <p:graphicFrame>
        <p:nvGraphicFramePr>
          <p:cNvPr id="4" name="Table 3">
            <a:extLst>
              <a:ext uri="{FF2B5EF4-FFF2-40B4-BE49-F238E27FC236}">
                <a16:creationId xmlns:a16="http://schemas.microsoft.com/office/drawing/2014/main" id="{95E31848-4C7F-E065-D654-95BC9E94A33F}"/>
              </a:ext>
            </a:extLst>
          </p:cNvPr>
          <p:cNvGraphicFramePr>
            <a:graphicFrameLocks noGrp="1"/>
          </p:cNvGraphicFramePr>
          <p:nvPr/>
        </p:nvGraphicFramePr>
        <p:xfrm>
          <a:off x="515154" y="719070"/>
          <a:ext cx="11159139" cy="4461339"/>
        </p:xfrm>
        <a:graphic>
          <a:graphicData uri="http://schemas.openxmlformats.org/drawingml/2006/table">
            <a:tbl>
              <a:tblPr firstRow="1" bandRow="1">
                <a:tableStyleId>{5C22544A-7EE6-4342-B048-85BDC9FD1C3A}</a:tableStyleId>
              </a:tblPr>
              <a:tblGrid>
                <a:gridCol w="1260865">
                  <a:extLst>
                    <a:ext uri="{9D8B030D-6E8A-4147-A177-3AD203B41FA5}">
                      <a16:colId xmlns:a16="http://schemas.microsoft.com/office/drawing/2014/main" val="3295530322"/>
                    </a:ext>
                  </a:extLst>
                </a:gridCol>
                <a:gridCol w="1130300">
                  <a:extLst>
                    <a:ext uri="{9D8B030D-6E8A-4147-A177-3AD203B41FA5}">
                      <a16:colId xmlns:a16="http://schemas.microsoft.com/office/drawing/2014/main" val="1529879735"/>
                    </a:ext>
                  </a:extLst>
                </a:gridCol>
                <a:gridCol w="990600">
                  <a:extLst>
                    <a:ext uri="{9D8B030D-6E8A-4147-A177-3AD203B41FA5}">
                      <a16:colId xmlns:a16="http://schemas.microsoft.com/office/drawing/2014/main" val="1601931875"/>
                    </a:ext>
                  </a:extLst>
                </a:gridCol>
                <a:gridCol w="2552700">
                  <a:extLst>
                    <a:ext uri="{9D8B030D-6E8A-4147-A177-3AD203B41FA5}">
                      <a16:colId xmlns:a16="http://schemas.microsoft.com/office/drawing/2014/main" val="3546971650"/>
                    </a:ext>
                  </a:extLst>
                </a:gridCol>
                <a:gridCol w="1968500">
                  <a:extLst>
                    <a:ext uri="{9D8B030D-6E8A-4147-A177-3AD203B41FA5}">
                      <a16:colId xmlns:a16="http://schemas.microsoft.com/office/drawing/2014/main" val="2517612225"/>
                    </a:ext>
                  </a:extLst>
                </a:gridCol>
                <a:gridCol w="812798">
                  <a:extLst>
                    <a:ext uri="{9D8B030D-6E8A-4147-A177-3AD203B41FA5}">
                      <a16:colId xmlns:a16="http://schemas.microsoft.com/office/drawing/2014/main" val="2588714362"/>
                    </a:ext>
                  </a:extLst>
                </a:gridCol>
                <a:gridCol w="825515">
                  <a:extLst>
                    <a:ext uri="{9D8B030D-6E8A-4147-A177-3AD203B41FA5}">
                      <a16:colId xmlns:a16="http://schemas.microsoft.com/office/drawing/2014/main" val="3615185916"/>
                    </a:ext>
                  </a:extLst>
                </a:gridCol>
                <a:gridCol w="812799">
                  <a:extLst>
                    <a:ext uri="{9D8B030D-6E8A-4147-A177-3AD203B41FA5}">
                      <a16:colId xmlns:a16="http://schemas.microsoft.com/office/drawing/2014/main" val="2085142047"/>
                    </a:ext>
                  </a:extLst>
                </a:gridCol>
                <a:gridCol w="805062">
                  <a:extLst>
                    <a:ext uri="{9D8B030D-6E8A-4147-A177-3AD203B41FA5}">
                      <a16:colId xmlns:a16="http://schemas.microsoft.com/office/drawing/2014/main" val="2773899889"/>
                    </a:ext>
                  </a:extLst>
                </a:gridCol>
              </a:tblGrid>
              <a:tr h="1030309">
                <a:tc>
                  <a:txBody>
                    <a:bodyPr/>
                    <a:lstStyle/>
                    <a:p>
                      <a:pPr lvl="0">
                        <a:buNone/>
                      </a:pPr>
                      <a:r>
                        <a:rPr lang="en-US" sz="1100" b="1" i="0" u="none" strike="noStrike" noProof="0" dirty="0">
                          <a:latin typeface="Calibri"/>
                        </a:rPr>
                        <a:t>Service Category</a:t>
                      </a:r>
                      <a:endParaRPr lang="en-US" sz="1100" dirty="0"/>
                    </a:p>
                  </a:txBody>
                  <a:tcPr/>
                </a:tc>
                <a:tc>
                  <a:txBody>
                    <a:bodyPr/>
                    <a:lstStyle/>
                    <a:p>
                      <a:pPr lvl="0">
                        <a:buNone/>
                      </a:pPr>
                      <a:r>
                        <a:rPr lang="en-US" sz="1100" b="1" i="0" u="none" strike="noStrike" noProof="0" dirty="0">
                          <a:latin typeface="Calibri"/>
                        </a:rPr>
                        <a:t>Utilization data</a:t>
                      </a:r>
                      <a:endParaRPr lang="en-US" sz="1100" dirty="0"/>
                    </a:p>
                  </a:txBody>
                  <a:tcPr/>
                </a:tc>
                <a:tc>
                  <a:txBody>
                    <a:bodyPr/>
                    <a:lstStyle/>
                    <a:p>
                      <a:pPr lvl="0">
                        <a:buNone/>
                      </a:pPr>
                      <a:r>
                        <a:rPr lang="en-US" sz="1100" b="1" i="0" u="none" strike="noStrike" noProof="0" dirty="0">
                          <a:latin typeface="Calibri"/>
                        </a:rPr>
                        <a:t>Performance Measure</a:t>
                      </a:r>
                      <a:r>
                        <a:rPr lang="en-US" sz="1100" b="0" i="0" u="none" strike="noStrike" noProof="0" dirty="0">
                          <a:latin typeface="Calibri"/>
                        </a:rPr>
                        <a:t> </a:t>
                      </a:r>
                      <a:endParaRPr lang="en-US" sz="1100" dirty="0"/>
                    </a:p>
                  </a:txBody>
                  <a:tcPr/>
                </a:tc>
                <a:tc>
                  <a:txBody>
                    <a:bodyPr/>
                    <a:lstStyle/>
                    <a:p>
                      <a:pPr lvl="0">
                        <a:buNone/>
                      </a:pPr>
                      <a:r>
                        <a:rPr lang="en-US" sz="1100" b="1" i="0" u="none" strike="noStrike" noProof="0" dirty="0">
                          <a:latin typeface="Calibri"/>
                        </a:rPr>
                        <a:t>Definition</a:t>
                      </a:r>
                      <a:r>
                        <a:rPr lang="en-US" sz="1100" b="0" i="0" u="none" strike="noStrike" noProof="0" dirty="0">
                          <a:latin typeface="Calibri"/>
                        </a:rPr>
                        <a:t> </a:t>
                      </a:r>
                      <a:endParaRPr lang="en-US" sz="1100" dirty="0"/>
                    </a:p>
                  </a:txBody>
                  <a:tcPr/>
                </a:tc>
                <a:tc>
                  <a:txBody>
                    <a:bodyPr/>
                    <a:lstStyle/>
                    <a:p>
                      <a:pPr lvl="0">
                        <a:buNone/>
                      </a:pPr>
                      <a:r>
                        <a:rPr lang="en-US" sz="1100" dirty="0"/>
                        <a:t>Snapshot</a:t>
                      </a:r>
                    </a:p>
                    <a:p>
                      <a:pPr lvl="0">
                        <a:buNone/>
                      </a:pPr>
                      <a:r>
                        <a:rPr lang="en-US" sz="1100" dirty="0"/>
                        <a:t>CY 2025</a:t>
                      </a:r>
                    </a:p>
                  </a:txBody>
                  <a:tcPr/>
                </a:tc>
                <a:tc>
                  <a:txBody>
                    <a:bodyPr/>
                    <a:lstStyle/>
                    <a:p>
                      <a:pPr lvl="0">
                        <a:buNone/>
                      </a:pPr>
                      <a:r>
                        <a:rPr lang="en-US" sz="1100" b="1" i="0" u="none" strike="noStrike" noProof="0" dirty="0">
                          <a:latin typeface="Calibri"/>
                        </a:rPr>
                        <a:t>Q1 Performance</a:t>
                      </a:r>
                      <a:endParaRPr lang="en-US" sz="1100" dirty="0"/>
                    </a:p>
                  </a:txBody>
                  <a:tcPr/>
                </a:tc>
                <a:tc>
                  <a:txBody>
                    <a:bodyPr/>
                    <a:lstStyle/>
                    <a:p>
                      <a:pPr lvl="0">
                        <a:buNone/>
                      </a:pPr>
                      <a:r>
                        <a:rPr lang="en-US" sz="1100" b="1" i="0" u="none" strike="noStrike" noProof="0" dirty="0">
                          <a:latin typeface="Calibri"/>
                        </a:rPr>
                        <a:t>Q2 Performance</a:t>
                      </a:r>
                      <a:endParaRPr lang="en-US" sz="1100" dirty="0"/>
                    </a:p>
                  </a:txBody>
                  <a:tcPr/>
                </a:tc>
                <a:tc>
                  <a:txBody>
                    <a:bodyPr/>
                    <a:lstStyle/>
                    <a:p>
                      <a:pPr lvl="0">
                        <a:buNone/>
                      </a:pPr>
                      <a:r>
                        <a:rPr lang="en-US" sz="1100" b="1" i="0" u="none" strike="noStrike" noProof="0" dirty="0">
                          <a:latin typeface="Calibri"/>
                        </a:rPr>
                        <a:t>Q3 Performance</a:t>
                      </a:r>
                      <a:endParaRPr lang="en-US" sz="1100" dirty="0"/>
                    </a:p>
                  </a:txBody>
                  <a:tcPr/>
                </a:tc>
                <a:tc>
                  <a:txBody>
                    <a:bodyPr/>
                    <a:lstStyle/>
                    <a:p>
                      <a:pPr lvl="0">
                        <a:buNone/>
                      </a:pPr>
                      <a:r>
                        <a:rPr lang="en-US" sz="1100" b="1" i="0" u="none" strike="noStrike" noProof="0" dirty="0">
                          <a:latin typeface="Calibri"/>
                        </a:rPr>
                        <a:t>Q4 Performance</a:t>
                      </a:r>
                      <a:endParaRPr lang="en-US" sz="1100" dirty="0"/>
                    </a:p>
                  </a:txBody>
                  <a:tcPr/>
                </a:tc>
                <a:extLst>
                  <a:ext uri="{0D108BD9-81ED-4DB2-BD59-A6C34878D82A}">
                    <a16:rowId xmlns:a16="http://schemas.microsoft.com/office/drawing/2014/main" val="2570616043"/>
                  </a:ext>
                </a:extLst>
              </a:tr>
              <a:tr h="1663190">
                <a:tc>
                  <a:txBody>
                    <a:bodyPr/>
                    <a:lstStyle/>
                    <a:p>
                      <a:pPr lvl="0">
                        <a:buNone/>
                      </a:pPr>
                      <a:r>
                        <a:rPr lang="en-US" sz="1400" b="1" i="0" u="none" strike="noStrike" noProof="0" dirty="0">
                          <a:latin typeface="Calibri"/>
                        </a:rPr>
                        <a:t>Food Bank / HDM (1)</a:t>
                      </a:r>
                      <a:endParaRPr lang="en-US" sz="1400" dirty="0"/>
                    </a:p>
                  </a:txBody>
                  <a:tcPr/>
                </a:tc>
                <a:tc>
                  <a:txBody>
                    <a:bodyPr/>
                    <a:lstStyle/>
                    <a:p>
                      <a:pPr lvl="0">
                        <a:buNone/>
                      </a:pPr>
                      <a:r>
                        <a:rPr lang="en-US" sz="1400" b="0" i="0" u="none" strike="noStrike" noProof="0" dirty="0">
                          <a:latin typeface="Calibri"/>
                        </a:rPr>
                        <a:t> 67.96%</a:t>
                      </a:r>
                      <a:endParaRPr lang="en-US" sz="1400" dirty="0"/>
                    </a:p>
                  </a:txBody>
                  <a:tcPr/>
                </a:tc>
                <a:tc>
                  <a:txBody>
                    <a:bodyPr/>
                    <a:lstStyle/>
                    <a:p>
                      <a:r>
                        <a:rPr lang="en-US" sz="1400" dirty="0"/>
                        <a:t>Retention</a:t>
                      </a:r>
                    </a:p>
                  </a:txBody>
                  <a:tcPr/>
                </a:tc>
                <a:tc>
                  <a:txBody>
                    <a:bodyPr/>
                    <a:lstStyle/>
                    <a:p>
                      <a:pPr lvl="0" algn="ctr">
                        <a:lnSpc>
                          <a:spcPts val="1200"/>
                        </a:lnSpc>
                        <a:buNone/>
                      </a:pPr>
                      <a:r>
                        <a:rPr lang="en-US" sz="1100" b="1" i="0" u="none" strike="noStrike" noProof="0" dirty="0">
                          <a:latin typeface="Calibri"/>
                        </a:rPr>
                        <a:t> </a:t>
                      </a:r>
                      <a:r>
                        <a:rPr lang="en-US" sz="1100" b="1" i="0" u="sng" strike="noStrike" noProof="0" dirty="0">
                          <a:latin typeface="Calibri"/>
                        </a:rPr>
                        <a:t>Numerator: </a:t>
                      </a:r>
                      <a:br>
                        <a:rPr lang="en-US" sz="1100" b="0" i="0" u="none" strike="noStrike" noProof="0" dirty="0">
                          <a:latin typeface="Calibri"/>
                        </a:rPr>
                      </a:br>
                      <a:r>
                        <a:rPr lang="en-US" sz="1100" b="0" i="0" u="none" strike="noStrike" noProof="0" dirty="0">
                          <a:latin typeface="Calibri"/>
                        </a:rPr>
                        <a:t>All Ryan White clients who have had viral load, CD4, or OAHS visit during the RW fiscal year </a:t>
                      </a:r>
                      <a:br>
                        <a:rPr lang="en-US" sz="1100" b="0" i="0" u="none" strike="noStrike" noProof="0" dirty="0">
                          <a:latin typeface="Calibri"/>
                        </a:rPr>
                      </a:br>
                      <a:r>
                        <a:rPr lang="en-US" sz="1100" b="0" i="0" u="none" strike="noStrike" noProof="0" dirty="0">
                          <a:latin typeface="Calibri"/>
                        </a:rPr>
                        <a:t>-------------  </a:t>
                      </a:r>
                      <a:br>
                        <a:rPr lang="en-US" sz="1100" b="0" i="0" u="none" strike="noStrike" noProof="0" dirty="0">
                          <a:latin typeface="Calibri"/>
                        </a:rPr>
                      </a:br>
                      <a:r>
                        <a:rPr lang="en-US" sz="1100" b="1" i="0" u="sng" strike="noStrike" noProof="0" dirty="0">
                          <a:latin typeface="Calibri"/>
                        </a:rPr>
                        <a:t>Denominator: </a:t>
                      </a:r>
                    </a:p>
                    <a:p>
                      <a:pPr lvl="0" algn="ctr">
                        <a:lnSpc>
                          <a:spcPts val="1200"/>
                        </a:lnSpc>
                        <a:buNone/>
                      </a:pPr>
                      <a:r>
                        <a:rPr lang="en-US" sz="1100" b="0" i="0" u="none" strike="noStrike" noProof="0">
                          <a:latin typeface="Calibri"/>
                          <a:ea typeface="Calibri"/>
                          <a:cs typeface="Calibri"/>
                        </a:rPr>
                        <a:t>All Ryan White clients who have had a service with the appropriate RW fiscal year </a:t>
                      </a:r>
                      <a:endParaRPr lang="en-US" sz="1100"/>
                    </a:p>
                  </a:txBody>
                  <a:tcPr/>
                </a:tc>
                <a:tc>
                  <a:txBody>
                    <a:bodyPr/>
                    <a:lstStyle/>
                    <a:p>
                      <a:r>
                        <a:rPr lang="en-US" sz="1600" b="1" dirty="0"/>
                        <a:t>Overall:  92.6%</a:t>
                      </a:r>
                    </a:p>
                    <a:p>
                      <a:r>
                        <a:rPr lang="en-US" sz="1600" dirty="0"/>
                        <a:t>(1,156/1,248)</a:t>
                      </a:r>
                    </a:p>
                    <a:p>
                      <a:pPr lvl="0">
                        <a:buNone/>
                      </a:pPr>
                      <a:endParaRPr lang="en-US" sz="1400"/>
                    </a:p>
                    <a:p>
                      <a:pPr lvl="0">
                        <a:buNone/>
                      </a:pPr>
                      <a:endParaRPr lang="en-US" sz="1400"/>
                    </a:p>
                    <a:p>
                      <a:pPr lvl="0">
                        <a:buNone/>
                      </a:pPr>
                      <a:endParaRPr lang="en-US" sz="1400"/>
                    </a:p>
                    <a:p>
                      <a:r>
                        <a:rPr lang="en-US" sz="1200" dirty="0"/>
                        <a:t>Range</a:t>
                      </a:r>
                    </a:p>
                    <a:p>
                      <a:r>
                        <a:rPr lang="en-US" sz="1200" dirty="0"/>
                        <a:t>92.3-97.1%</a:t>
                      </a:r>
                    </a:p>
                  </a:txBody>
                  <a:tcPr/>
                </a:tc>
                <a:tc>
                  <a:txBody>
                    <a:bodyPr/>
                    <a:lstStyle/>
                    <a:p>
                      <a:endParaRPr lang="en-US" sz="110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04962718"/>
                  </a:ext>
                </a:extLst>
              </a:tr>
              <a:tr h="1715569">
                <a:tc>
                  <a:txBody>
                    <a:bodyPr/>
                    <a:lstStyle/>
                    <a:p>
                      <a:pPr lvl="0">
                        <a:buNone/>
                      </a:pPr>
                      <a:r>
                        <a:rPr lang="en-US" sz="1400" b="1" i="0" u="none" strike="noStrike" noProof="0" dirty="0">
                          <a:latin typeface="Calibri"/>
                        </a:rPr>
                        <a:t>Food Bank / HDM (2)</a:t>
                      </a:r>
                      <a:endParaRPr lang="en-US" sz="1400" dirty="0"/>
                    </a:p>
                  </a:txBody>
                  <a:tcPr/>
                </a:tc>
                <a:tc>
                  <a:txBody>
                    <a:bodyPr/>
                    <a:lstStyle/>
                    <a:p>
                      <a:pPr lvl="0">
                        <a:buNone/>
                      </a:pPr>
                      <a:r>
                        <a:rPr lang="en-US" sz="1400" b="0" i="0" u="none" strike="noStrike" noProof="0" dirty="0">
                          <a:latin typeface="Calibri"/>
                        </a:rPr>
                        <a:t> 67.96%</a:t>
                      </a:r>
                      <a:endParaRPr lang="en-US" sz="1400" dirty="0"/>
                    </a:p>
                  </a:txBody>
                  <a:tcPr/>
                </a:tc>
                <a:tc>
                  <a:txBody>
                    <a:bodyPr/>
                    <a:lstStyle/>
                    <a:p>
                      <a:r>
                        <a:rPr lang="en-US" sz="1400" dirty="0"/>
                        <a:t>VS</a:t>
                      </a:r>
                    </a:p>
                  </a:txBody>
                  <a:tcPr/>
                </a:tc>
                <a:tc>
                  <a:txBody>
                    <a:bodyPr/>
                    <a:lstStyle/>
                    <a:p>
                      <a:pPr lvl="0" algn="ctr">
                        <a:buNone/>
                      </a:pPr>
                      <a:r>
                        <a:rPr lang="en-US" sz="1100" b="0" i="0" u="none" strike="noStrike" noProof="0" dirty="0">
                          <a:latin typeface="Calibri"/>
                        </a:rPr>
                        <a:t> </a:t>
                      </a:r>
                      <a:r>
                        <a:rPr lang="en-US" sz="1100" b="0" i="0" u="sng" strike="noStrike" noProof="0">
                          <a:latin typeface="Calibri"/>
                        </a:rPr>
                        <a:t>Numerator: </a:t>
                      </a:r>
                      <a:r>
                        <a:rPr lang="en-US" sz="1100" b="0" i="0" u="none" strike="noStrike" noProof="0" dirty="0">
                          <a:latin typeface="Calibri"/>
                        </a:rPr>
                        <a:t> </a:t>
                      </a:r>
                      <a:br>
                        <a:rPr lang="en-US" sz="1100" b="0" i="0" u="none" strike="noStrike" noProof="0" dirty="0">
                          <a:latin typeface="Calibri"/>
                        </a:rPr>
                      </a:br>
                      <a:r>
                        <a:rPr lang="en-US" sz="1100" b="0" i="0" u="none" strike="noStrike" noProof="0">
                          <a:latin typeface="Calibri"/>
                        </a:rPr>
                        <a:t>All Ryan White clients who have had viral load suppression or CD4 lab between Mar and Feb of the RW fiscal year  </a:t>
                      </a:r>
                      <a:br>
                        <a:rPr lang="en-US" sz="1100" b="0" i="0" u="none" strike="noStrike" noProof="0" dirty="0">
                          <a:latin typeface="Calibri"/>
                        </a:rPr>
                      </a:br>
                      <a:r>
                        <a:rPr lang="en-US" sz="1100" b="0" i="0" u="none" strike="noStrike" noProof="0">
                          <a:latin typeface="Calibri"/>
                        </a:rPr>
                        <a:t>-------------  </a:t>
                      </a:r>
                      <a:br>
                        <a:rPr lang="en-US" sz="1100" b="0" i="0" u="none" strike="noStrike" noProof="0" dirty="0">
                          <a:latin typeface="Calibri"/>
                        </a:rPr>
                      </a:br>
                      <a:r>
                        <a:rPr lang="en-US" sz="1100" b="1" i="0" u="sng" strike="noStrike" noProof="0">
                          <a:latin typeface="Calibri"/>
                        </a:rPr>
                        <a:t>Denominator: </a:t>
                      </a:r>
                      <a:br>
                        <a:rPr lang="en-US" sz="1100" b="1" i="0" u="sng" strike="noStrike" noProof="0" dirty="0">
                          <a:latin typeface="Calibri"/>
                        </a:rPr>
                      </a:br>
                      <a:r>
                        <a:rPr lang="en-US" sz="1100" b="0" i="0" u="none" strike="noStrike" noProof="0">
                          <a:latin typeface="Calibri"/>
                          <a:ea typeface="Calibri"/>
                          <a:cs typeface="Calibri"/>
                        </a:rPr>
                        <a:t>All Ryan White clients who have had viral load suppression or CD4 lab between Mar and Feb of the RW fiscal year </a:t>
                      </a:r>
                      <a:endParaRPr lang="en-US" sz="1100" b="0" i="0" u="none" strike="noStrike" noProof="0" dirty="0">
                        <a:latin typeface="Calibri"/>
                      </a:endParaRPr>
                    </a:p>
                  </a:txBody>
                  <a:tcPr/>
                </a:tc>
                <a:tc>
                  <a:txBody>
                    <a:bodyPr/>
                    <a:lstStyle/>
                    <a:p>
                      <a:pPr lvl="0">
                        <a:buNone/>
                      </a:pPr>
                      <a:r>
                        <a:rPr lang="en-US" sz="1600" b="1" i="0" u="none" strike="noStrike" noProof="0" dirty="0">
                          <a:latin typeface="Calibri"/>
                        </a:rPr>
                        <a:t>Overall:  92.4%</a:t>
                      </a:r>
                      <a:endParaRPr lang="en-US" sz="1600" b="0" i="0" u="none" strike="noStrike" noProof="0" dirty="0">
                        <a:latin typeface="Calibri"/>
                      </a:endParaRPr>
                    </a:p>
                    <a:p>
                      <a:pPr lvl="0">
                        <a:buNone/>
                      </a:pPr>
                      <a:r>
                        <a:rPr lang="en-US" sz="1600" b="0" i="0" u="none" strike="noStrike" noProof="0" dirty="0">
                          <a:latin typeface="Calibri"/>
                        </a:rPr>
                        <a:t>(1,051/1,156)</a:t>
                      </a:r>
                    </a:p>
                    <a:p>
                      <a:pPr lvl="0">
                        <a:buNone/>
                      </a:pPr>
                      <a:endParaRPr lang="en-US" sz="800" b="0" i="0" u="none" strike="noStrike" noProof="0">
                        <a:latin typeface="Calibri"/>
                      </a:endParaRPr>
                    </a:p>
                    <a:p>
                      <a:pPr lvl="0">
                        <a:buNone/>
                      </a:pPr>
                      <a:endParaRPr lang="en-US" sz="800" b="0" i="0" u="none" strike="noStrike" noProof="0">
                        <a:latin typeface="Calibri"/>
                      </a:endParaRPr>
                    </a:p>
                    <a:p>
                      <a:pPr lvl="0">
                        <a:buNone/>
                      </a:pPr>
                      <a:endParaRPr lang="en-US" sz="800" b="0" i="0" u="none" strike="noStrike" noProof="0">
                        <a:latin typeface="Calibri"/>
                      </a:endParaRPr>
                    </a:p>
                    <a:p>
                      <a:pPr lvl="0">
                        <a:buNone/>
                      </a:pPr>
                      <a:r>
                        <a:rPr lang="en-US" sz="1200" b="0" i="0" u="none" strike="noStrike" noProof="0" dirty="0">
                          <a:latin typeface="Calibri"/>
                        </a:rPr>
                        <a:t>Range</a:t>
                      </a:r>
                    </a:p>
                    <a:p>
                      <a:pPr lvl="0">
                        <a:buNone/>
                      </a:pPr>
                      <a:r>
                        <a:rPr lang="en-US" sz="1200" b="0" i="0" u="none" strike="noStrike" noProof="0" dirty="0">
                          <a:latin typeface="Calibri"/>
                        </a:rPr>
                        <a:t>90.9-94.1%</a:t>
                      </a:r>
                      <a:endParaRPr lang="en-US" sz="1200" dirty="0"/>
                    </a:p>
                  </a:txBody>
                  <a:tcPr/>
                </a:tc>
                <a:tc>
                  <a:txBody>
                    <a:bodyPr/>
                    <a:lstStyle/>
                    <a:p>
                      <a:endParaRPr lang="en-US" sz="1100"/>
                    </a:p>
                  </a:txBody>
                  <a:tcPr/>
                </a:tc>
                <a:tc>
                  <a:txBody>
                    <a:bodyPr/>
                    <a:lstStyle/>
                    <a:p>
                      <a:pPr lvl="0">
                        <a:buNone/>
                      </a:pPr>
                      <a:endParaRPr lang="en-US" sz="800" b="0" i="0" u="none" strike="noStrike" noProof="0" dirty="0">
                        <a:latin typeface="Calibri"/>
                        <a:ea typeface="Calibri"/>
                        <a:cs typeface="Calibri"/>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84932238"/>
                  </a:ext>
                </a:extLst>
              </a:tr>
            </a:tbl>
          </a:graphicData>
        </a:graphic>
      </p:graphicFrame>
    </p:spTree>
    <p:extLst>
      <p:ext uri="{BB962C8B-B14F-4D97-AF65-F5344CB8AC3E}">
        <p14:creationId xmlns:p14="http://schemas.microsoft.com/office/powerpoint/2010/main" val="2133105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B455-05BA-F957-9A03-5F6387750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E8F91D-19B3-5410-0DE9-89E9DA12D5A1}"/>
              </a:ext>
            </a:extLst>
          </p:cNvPr>
          <p:cNvSpPr>
            <a:spLocks noGrp="1"/>
          </p:cNvSpPr>
          <p:nvPr>
            <p:ph type="title"/>
          </p:nvPr>
        </p:nvSpPr>
        <p:spPr>
          <a:xfrm>
            <a:off x="630032" y="117990"/>
            <a:ext cx="10886016" cy="554124"/>
          </a:xfrm>
        </p:spPr>
        <p:txBody>
          <a:bodyPr>
            <a:normAutofit fontScale="90000"/>
          </a:bodyPr>
          <a:lstStyle/>
          <a:p>
            <a:pPr algn="ctr"/>
            <a:r>
              <a:rPr lang="en-US" sz="3600" b="1" dirty="0">
                <a:latin typeface="Segoe UI Light"/>
                <a:cs typeface="Segoe UI Light"/>
              </a:rPr>
              <a:t>Example:  2026 Performance Measures</a:t>
            </a:r>
            <a:endParaRPr lang="en-US" sz="3600" b="1" dirty="0"/>
          </a:p>
        </p:txBody>
      </p:sp>
      <p:sp>
        <p:nvSpPr>
          <p:cNvPr id="3" name="Footer Placeholder 2">
            <a:extLst>
              <a:ext uri="{FF2B5EF4-FFF2-40B4-BE49-F238E27FC236}">
                <a16:creationId xmlns:a16="http://schemas.microsoft.com/office/drawing/2014/main" id="{8C2E2BAC-00AD-1D97-B392-73C9DD6D5AA9}"/>
              </a:ext>
            </a:extLst>
          </p:cNvPr>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Quality Management Advisory Committee Meeting | February 19, 2026</a:t>
            </a:r>
            <a:endParaRPr lang="en-US" sz="1100">
              <a:latin typeface="Segoe UI Light" panose="020B0502040204020203" pitchFamily="34" charset="0"/>
              <a:ea typeface="Myriad Pro Light" charset="0"/>
              <a:cs typeface="Myriad Pro Light" charset="0"/>
            </a:endParaRPr>
          </a:p>
        </p:txBody>
      </p:sp>
      <p:sp>
        <p:nvSpPr>
          <p:cNvPr id="5" name="Content Placeholder 4">
            <a:extLst>
              <a:ext uri="{FF2B5EF4-FFF2-40B4-BE49-F238E27FC236}">
                <a16:creationId xmlns:a16="http://schemas.microsoft.com/office/drawing/2014/main" id="{E9D3ED26-1D25-89BB-300F-8A0E304D4D8F}"/>
              </a:ext>
            </a:extLst>
          </p:cNvPr>
          <p:cNvSpPr>
            <a:spLocks noGrp="1"/>
          </p:cNvSpPr>
          <p:nvPr>
            <p:ph sz="quarter" idx="11"/>
          </p:nvPr>
        </p:nvSpPr>
        <p:spPr>
          <a:xfrm>
            <a:off x="260126" y="675207"/>
            <a:ext cx="11705809" cy="5183934"/>
          </a:xfrm>
          <a:ln>
            <a:solidFill>
              <a:schemeClr val="accent1"/>
            </a:solidFill>
          </a:ln>
        </p:spPr>
        <p:txBody>
          <a:bodyPr vert="horz" lIns="91440" tIns="45720" rIns="91440" bIns="45720" rtlCol="0" anchor="t">
            <a:normAutofit/>
          </a:bodyPr>
          <a:lstStyle/>
          <a:p>
            <a:pPr indent="0">
              <a:spcBef>
                <a:spcPts val="0"/>
              </a:spcBef>
              <a:spcAft>
                <a:spcPts val="0"/>
              </a:spcAft>
              <a:buNone/>
            </a:pPr>
            <a:endParaRPr lang="en-US" sz="1800">
              <a:highlight>
                <a:srgbClr val="FFFFFF"/>
              </a:highlight>
              <a:cs typeface="Segoe UI"/>
            </a:endParaRPr>
          </a:p>
          <a:p>
            <a:pPr marL="0" indent="0">
              <a:buNone/>
            </a:pPr>
            <a:endParaRPr lang="en-US"/>
          </a:p>
        </p:txBody>
      </p:sp>
      <p:graphicFrame>
        <p:nvGraphicFramePr>
          <p:cNvPr id="6" name="Table 5">
            <a:extLst>
              <a:ext uri="{FF2B5EF4-FFF2-40B4-BE49-F238E27FC236}">
                <a16:creationId xmlns:a16="http://schemas.microsoft.com/office/drawing/2014/main" id="{0A8F77A5-6ED6-7F5E-682C-F50E9C29C92B}"/>
              </a:ext>
            </a:extLst>
          </p:cNvPr>
          <p:cNvGraphicFramePr>
            <a:graphicFrameLocks noGrp="1"/>
          </p:cNvGraphicFramePr>
          <p:nvPr/>
        </p:nvGraphicFramePr>
        <p:xfrm>
          <a:off x="628135" y="679621"/>
          <a:ext cx="11060264" cy="5387546"/>
        </p:xfrm>
        <a:graphic>
          <a:graphicData uri="http://schemas.openxmlformats.org/drawingml/2006/table">
            <a:tbl>
              <a:tblPr firstRow="1" bandRow="1">
                <a:tableStyleId>{5C22544A-7EE6-4342-B048-85BDC9FD1C3A}</a:tableStyleId>
              </a:tblPr>
              <a:tblGrid>
                <a:gridCol w="1365160">
                  <a:extLst>
                    <a:ext uri="{9D8B030D-6E8A-4147-A177-3AD203B41FA5}">
                      <a16:colId xmlns:a16="http://schemas.microsoft.com/office/drawing/2014/main" val="1954520464"/>
                    </a:ext>
                  </a:extLst>
                </a:gridCol>
                <a:gridCol w="1132071">
                  <a:extLst>
                    <a:ext uri="{9D8B030D-6E8A-4147-A177-3AD203B41FA5}">
                      <a16:colId xmlns:a16="http://schemas.microsoft.com/office/drawing/2014/main" val="1506417290"/>
                    </a:ext>
                  </a:extLst>
                </a:gridCol>
                <a:gridCol w="926263">
                  <a:extLst>
                    <a:ext uri="{9D8B030D-6E8A-4147-A177-3AD203B41FA5}">
                      <a16:colId xmlns:a16="http://schemas.microsoft.com/office/drawing/2014/main" val="1389229589"/>
                    </a:ext>
                  </a:extLst>
                </a:gridCol>
                <a:gridCol w="2163724">
                  <a:extLst>
                    <a:ext uri="{9D8B030D-6E8A-4147-A177-3AD203B41FA5}">
                      <a16:colId xmlns:a16="http://schemas.microsoft.com/office/drawing/2014/main" val="860117459"/>
                    </a:ext>
                  </a:extLst>
                </a:gridCol>
                <a:gridCol w="2215165">
                  <a:extLst>
                    <a:ext uri="{9D8B030D-6E8A-4147-A177-3AD203B41FA5}">
                      <a16:colId xmlns:a16="http://schemas.microsoft.com/office/drawing/2014/main" val="2378536484"/>
                    </a:ext>
                  </a:extLst>
                </a:gridCol>
                <a:gridCol w="826641">
                  <a:extLst>
                    <a:ext uri="{9D8B030D-6E8A-4147-A177-3AD203B41FA5}">
                      <a16:colId xmlns:a16="http://schemas.microsoft.com/office/drawing/2014/main" val="23696415"/>
                    </a:ext>
                  </a:extLst>
                </a:gridCol>
                <a:gridCol w="800882">
                  <a:extLst>
                    <a:ext uri="{9D8B030D-6E8A-4147-A177-3AD203B41FA5}">
                      <a16:colId xmlns:a16="http://schemas.microsoft.com/office/drawing/2014/main" val="3897723110"/>
                    </a:ext>
                  </a:extLst>
                </a:gridCol>
                <a:gridCol w="809447">
                  <a:extLst>
                    <a:ext uri="{9D8B030D-6E8A-4147-A177-3AD203B41FA5}">
                      <a16:colId xmlns:a16="http://schemas.microsoft.com/office/drawing/2014/main" val="3850110367"/>
                    </a:ext>
                  </a:extLst>
                </a:gridCol>
                <a:gridCol w="820911">
                  <a:extLst>
                    <a:ext uri="{9D8B030D-6E8A-4147-A177-3AD203B41FA5}">
                      <a16:colId xmlns:a16="http://schemas.microsoft.com/office/drawing/2014/main" val="2589714292"/>
                    </a:ext>
                  </a:extLst>
                </a:gridCol>
              </a:tblGrid>
              <a:tr h="1207873">
                <a:tc>
                  <a:txBody>
                    <a:bodyPr/>
                    <a:lstStyle/>
                    <a:p>
                      <a:pPr lvl="0">
                        <a:buNone/>
                      </a:pPr>
                      <a:r>
                        <a:rPr lang="en-US" sz="1100" b="1" i="0" u="none" strike="noStrike" noProof="0" dirty="0">
                          <a:solidFill>
                            <a:srgbClr val="FAFAFA"/>
                          </a:solidFill>
                          <a:latin typeface="Calibri"/>
                        </a:rPr>
                        <a:t>Service Category</a:t>
                      </a:r>
                      <a:endParaRPr lang="en-US" sz="1100" dirty="0"/>
                    </a:p>
                  </a:txBody>
                  <a:tcPr/>
                </a:tc>
                <a:tc>
                  <a:txBody>
                    <a:bodyPr/>
                    <a:lstStyle/>
                    <a:p>
                      <a:pPr lvl="0">
                        <a:buNone/>
                      </a:pPr>
                      <a:r>
                        <a:rPr lang="en-US" sz="1100" b="1" i="0" u="none" strike="noStrike" noProof="0" dirty="0">
                          <a:solidFill>
                            <a:srgbClr val="FAFAFA"/>
                          </a:solidFill>
                          <a:latin typeface="Calibri"/>
                        </a:rPr>
                        <a:t>Utilization data</a:t>
                      </a:r>
                      <a:endParaRPr lang="en-US" sz="1100" dirty="0"/>
                    </a:p>
                  </a:txBody>
                  <a:tcPr/>
                </a:tc>
                <a:tc>
                  <a:txBody>
                    <a:bodyPr/>
                    <a:lstStyle/>
                    <a:p>
                      <a:pPr lvl="0">
                        <a:buNone/>
                      </a:pPr>
                      <a:r>
                        <a:rPr lang="en-US" sz="1100" b="1" i="0" u="none" strike="noStrike" noProof="0" dirty="0">
                          <a:solidFill>
                            <a:srgbClr val="FAFAFA"/>
                          </a:solidFill>
                          <a:latin typeface="Calibri"/>
                        </a:rPr>
                        <a:t>Performance Measure</a:t>
                      </a:r>
                      <a:r>
                        <a:rPr lang="en-US" sz="1100" b="0" i="0" u="none" strike="noStrike" noProof="0" dirty="0">
                          <a:solidFill>
                            <a:srgbClr val="FAFAFA"/>
                          </a:solidFill>
                          <a:latin typeface="Calibri"/>
                        </a:rPr>
                        <a:t> </a:t>
                      </a:r>
                      <a:endParaRPr lang="en-US" sz="1100" dirty="0"/>
                    </a:p>
                  </a:txBody>
                  <a:tcPr/>
                </a:tc>
                <a:tc>
                  <a:txBody>
                    <a:bodyPr/>
                    <a:lstStyle/>
                    <a:p>
                      <a:pPr lvl="0">
                        <a:buNone/>
                      </a:pPr>
                      <a:r>
                        <a:rPr lang="en-US" sz="1100" b="1" i="0" u="none" strike="noStrike" noProof="0" dirty="0">
                          <a:solidFill>
                            <a:srgbClr val="FAFAFA"/>
                          </a:solidFill>
                          <a:latin typeface="Calibri"/>
                        </a:rPr>
                        <a:t>Definition</a:t>
                      </a:r>
                      <a:r>
                        <a:rPr lang="en-US" sz="1100" b="0" i="0" u="none" strike="noStrike" noProof="0" dirty="0">
                          <a:solidFill>
                            <a:srgbClr val="FAFAFA"/>
                          </a:solidFill>
                          <a:latin typeface="Calibri"/>
                        </a:rPr>
                        <a:t> </a:t>
                      </a:r>
                      <a:endParaRPr lang="en-US" sz="1100" dirty="0"/>
                    </a:p>
                  </a:txBody>
                  <a:tcPr/>
                </a:tc>
                <a:tc>
                  <a:txBody>
                    <a:bodyPr/>
                    <a:lstStyle/>
                    <a:p>
                      <a:pPr lvl="0">
                        <a:buNone/>
                      </a:pPr>
                      <a:r>
                        <a:rPr lang="en-US" sz="1100" dirty="0"/>
                        <a:t>Snapshot</a:t>
                      </a:r>
                    </a:p>
                    <a:p>
                      <a:pPr lvl="0">
                        <a:buNone/>
                      </a:pPr>
                      <a:r>
                        <a:rPr lang="en-US" sz="1100" dirty="0"/>
                        <a:t>CY 2025</a:t>
                      </a:r>
                    </a:p>
                    <a:p>
                      <a:pPr lvl="0">
                        <a:buNone/>
                      </a:pPr>
                      <a:endParaRPr lang="en-US" sz="1100"/>
                    </a:p>
                  </a:txBody>
                  <a:tcPr/>
                </a:tc>
                <a:tc>
                  <a:txBody>
                    <a:bodyPr/>
                    <a:lstStyle/>
                    <a:p>
                      <a:pPr lvl="0">
                        <a:buNone/>
                      </a:pPr>
                      <a:r>
                        <a:rPr lang="en-US" sz="1100" b="1" i="0" u="none" strike="noStrike" noProof="0" dirty="0">
                          <a:solidFill>
                            <a:srgbClr val="FAFAFA"/>
                          </a:solidFill>
                          <a:latin typeface="Calibri"/>
                        </a:rPr>
                        <a:t>Q1 Performance</a:t>
                      </a:r>
                      <a:endParaRPr lang="en-US" sz="1100" dirty="0"/>
                    </a:p>
                  </a:txBody>
                  <a:tcPr/>
                </a:tc>
                <a:tc>
                  <a:txBody>
                    <a:bodyPr/>
                    <a:lstStyle/>
                    <a:p>
                      <a:pPr lvl="0">
                        <a:buNone/>
                      </a:pPr>
                      <a:r>
                        <a:rPr lang="en-US" sz="1100" b="1" i="0" u="none" strike="noStrike" noProof="0" dirty="0">
                          <a:solidFill>
                            <a:srgbClr val="FAFAFA"/>
                          </a:solidFill>
                          <a:latin typeface="Calibri"/>
                        </a:rPr>
                        <a:t>Q2 Performance</a:t>
                      </a:r>
                      <a:endParaRPr lang="en-US" sz="1100" dirty="0"/>
                    </a:p>
                  </a:txBody>
                  <a:tcPr/>
                </a:tc>
                <a:tc>
                  <a:txBody>
                    <a:bodyPr/>
                    <a:lstStyle/>
                    <a:p>
                      <a:pPr lvl="0">
                        <a:buNone/>
                      </a:pPr>
                      <a:r>
                        <a:rPr lang="en-US" sz="1100" b="1" i="0" u="none" strike="noStrike" noProof="0" dirty="0">
                          <a:solidFill>
                            <a:srgbClr val="FAFAFA"/>
                          </a:solidFill>
                          <a:latin typeface="Calibri"/>
                        </a:rPr>
                        <a:t>Q3 Performance</a:t>
                      </a:r>
                      <a:endParaRPr lang="en-US" sz="1100" dirty="0"/>
                    </a:p>
                  </a:txBody>
                  <a:tcPr/>
                </a:tc>
                <a:tc>
                  <a:txBody>
                    <a:bodyPr/>
                    <a:lstStyle/>
                    <a:p>
                      <a:pPr lvl="0">
                        <a:buNone/>
                      </a:pPr>
                      <a:r>
                        <a:rPr lang="en-US" sz="1100" b="1" i="0" u="none" strike="noStrike" noProof="0" dirty="0">
                          <a:solidFill>
                            <a:srgbClr val="FAFAFA"/>
                          </a:solidFill>
                          <a:latin typeface="Calibri"/>
                        </a:rPr>
                        <a:t>Q4 Performance</a:t>
                      </a:r>
                      <a:endParaRPr lang="en-US" sz="1100" dirty="0"/>
                    </a:p>
                  </a:txBody>
                  <a:tcPr/>
                </a:tc>
                <a:extLst>
                  <a:ext uri="{0D108BD9-81ED-4DB2-BD59-A6C34878D82A}">
                    <a16:rowId xmlns:a16="http://schemas.microsoft.com/office/drawing/2014/main" val="2454399132"/>
                  </a:ext>
                </a:extLst>
              </a:tr>
              <a:tr h="1207873">
                <a:tc>
                  <a:txBody>
                    <a:bodyPr/>
                    <a:lstStyle/>
                    <a:p>
                      <a:r>
                        <a:rPr lang="en-US" sz="1400" b="1" dirty="0"/>
                        <a:t>MCM</a:t>
                      </a:r>
                    </a:p>
                  </a:txBody>
                  <a:tcPr/>
                </a:tc>
                <a:tc>
                  <a:txBody>
                    <a:bodyPr/>
                    <a:lstStyle/>
                    <a:p>
                      <a:r>
                        <a:rPr lang="en-US" sz="1400" dirty="0"/>
                        <a:t>40.45%</a:t>
                      </a:r>
                    </a:p>
                  </a:txBody>
                  <a:tcPr/>
                </a:tc>
                <a:tc>
                  <a:txBody>
                    <a:bodyPr/>
                    <a:lstStyle/>
                    <a:p>
                      <a:r>
                        <a:rPr lang="en-US" sz="1400" dirty="0"/>
                        <a:t>VS</a:t>
                      </a:r>
                    </a:p>
                  </a:txBody>
                  <a:tcPr/>
                </a:tc>
                <a:tc rowSpan="2">
                  <a:txBody>
                    <a:bodyPr/>
                    <a:lstStyle/>
                    <a:p>
                      <a:pPr lvl="0" algn="ctr">
                        <a:buNone/>
                      </a:pPr>
                      <a:r>
                        <a:rPr lang="en-US" sz="1100" b="1" i="0" u="sng" strike="noStrike" noProof="0" dirty="0">
                          <a:latin typeface="Calibri"/>
                        </a:rPr>
                        <a:t> Numerator:  </a:t>
                      </a:r>
                      <a:br>
                        <a:rPr lang="en-US" sz="1100" b="0" i="0" u="none" strike="noStrike" noProof="0" dirty="0">
                          <a:latin typeface="Calibri"/>
                        </a:rPr>
                      </a:br>
                      <a:r>
                        <a:rPr lang="en-US" sz="1100" b="0" i="0" u="none" strike="noStrike" noProof="0" dirty="0">
                          <a:latin typeface="Calibri"/>
                        </a:rPr>
                        <a:t>All Ryan White clients who have had viral load suppression or CD4 lab between Mar and Feb of the RW fiscal year  </a:t>
                      </a:r>
                      <a:br>
                        <a:rPr lang="en-US" sz="1100" b="0" i="0" u="none" strike="noStrike" noProof="0" dirty="0">
                          <a:latin typeface="Calibri"/>
                        </a:rPr>
                      </a:br>
                      <a:r>
                        <a:rPr lang="en-US" sz="1100" b="0" i="0" u="none" strike="noStrike" noProof="0" dirty="0">
                          <a:latin typeface="Calibri"/>
                        </a:rPr>
                        <a:t>-------------  </a:t>
                      </a:r>
                      <a:br>
                        <a:rPr lang="en-US" sz="1100" b="0" i="0" u="none" strike="noStrike" noProof="0" dirty="0">
                          <a:latin typeface="Calibri"/>
                        </a:rPr>
                      </a:br>
                      <a:r>
                        <a:rPr lang="en-US" sz="1100" b="1" i="0" u="sng" strike="noStrike" noProof="0" dirty="0">
                          <a:latin typeface="Calibri"/>
                        </a:rPr>
                        <a:t>Denominator: </a:t>
                      </a:r>
                      <a:br>
                        <a:rPr lang="en-US" sz="1100" b="1" i="0" u="sng" strike="noStrike" noProof="0" dirty="0">
                          <a:latin typeface="Calibri"/>
                        </a:rPr>
                      </a:br>
                      <a:r>
                        <a:rPr lang="en-US" sz="1100" b="0" i="0" u="none" strike="noStrike" noProof="0" dirty="0">
                          <a:latin typeface="Calibri"/>
                          <a:ea typeface="Calibri"/>
                          <a:cs typeface="Calibri"/>
                        </a:rPr>
                        <a:t>All Ryan White clients who have had viral load suppression or CD4 lab between Mar and Feb of the RW fiscal year </a:t>
                      </a:r>
                      <a:endParaRPr lang="en-US" sz="1100" b="0" i="0" u="none" strike="noStrike" noProof="0" dirty="0">
                        <a:latin typeface="Calibri"/>
                      </a:endParaRPr>
                    </a:p>
                  </a:txBody>
                  <a:tcPr/>
                </a:tc>
                <a:tc>
                  <a:txBody>
                    <a:bodyPr/>
                    <a:lstStyle/>
                    <a:p>
                      <a:r>
                        <a:rPr lang="en-US" sz="1600" b="1" dirty="0"/>
                        <a:t>Overall:  93.7%</a:t>
                      </a:r>
                      <a:endParaRPr lang="en-US" dirty="0"/>
                    </a:p>
                    <a:p>
                      <a:r>
                        <a:rPr lang="en-US" sz="1400" dirty="0"/>
                        <a:t>(1,110/1,185)</a:t>
                      </a:r>
                    </a:p>
                    <a:p>
                      <a:pPr lvl="0">
                        <a:buNone/>
                      </a:pPr>
                      <a:endParaRPr lang="en-US" sz="1100"/>
                    </a:p>
                    <a:p>
                      <a:pPr lvl="0">
                        <a:buNone/>
                      </a:pPr>
                      <a:endParaRPr lang="en-US" sz="1100"/>
                    </a:p>
                    <a:p>
                      <a:r>
                        <a:rPr lang="en-US" sz="1200" dirty="0"/>
                        <a:t>Range</a:t>
                      </a:r>
                    </a:p>
                    <a:p>
                      <a:r>
                        <a:rPr lang="en-US" sz="1200" dirty="0"/>
                        <a:t>83.3% – 97.3%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34498873"/>
                  </a:ext>
                </a:extLst>
              </a:tr>
              <a:tr h="1207873">
                <a:tc>
                  <a:txBody>
                    <a:bodyPr/>
                    <a:lstStyle/>
                    <a:p>
                      <a:r>
                        <a:rPr lang="en-US" sz="1400" b="1" dirty="0"/>
                        <a:t>OAHS</a:t>
                      </a:r>
                    </a:p>
                  </a:txBody>
                  <a:tcPr/>
                </a:tc>
                <a:tc>
                  <a:txBody>
                    <a:bodyPr/>
                    <a:lstStyle/>
                    <a:p>
                      <a:r>
                        <a:rPr lang="en-US" sz="1400" dirty="0"/>
                        <a:t>22.90%</a:t>
                      </a:r>
                    </a:p>
                  </a:txBody>
                  <a:tcPr/>
                </a:tc>
                <a:tc>
                  <a:txBody>
                    <a:bodyPr/>
                    <a:lstStyle/>
                    <a:p>
                      <a:r>
                        <a:rPr lang="en-US" sz="1400" dirty="0"/>
                        <a:t>VS</a:t>
                      </a:r>
                    </a:p>
                  </a:txBody>
                  <a:tcPr/>
                </a:tc>
                <a:tc vMerge="1">
                  <a:txBody>
                    <a:bodyPr/>
                    <a:lstStyle/>
                    <a:p>
                      <a:endParaRPr lang="en-US"/>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1" i="0" u="none" strike="noStrike" kern="1200" cap="none" spc="0" normalizeH="0" baseline="0" noProof="0" dirty="0">
                          <a:ln>
                            <a:noFill/>
                          </a:ln>
                          <a:solidFill>
                            <a:srgbClr val="113C66"/>
                          </a:solidFill>
                          <a:effectLst/>
                          <a:uLnTx/>
                          <a:uFillTx/>
                          <a:latin typeface="+mn-lt"/>
                          <a:ea typeface="+mn-ea"/>
                          <a:cs typeface="+mn-cs"/>
                        </a:rPr>
                        <a:t>Overall:</a:t>
                      </a:r>
                      <a:r>
                        <a:rPr lang="en-US" sz="1600" b="1" i="0" u="none" strike="noStrike" kern="1200" cap="none" spc="0" normalizeH="0" baseline="0" noProof="0" dirty="0">
                          <a:ln>
                            <a:noFill/>
                          </a:ln>
                          <a:solidFill>
                            <a:srgbClr val="113C66"/>
                          </a:solidFill>
                          <a:effectLst/>
                          <a:uLnTx/>
                          <a:uFillTx/>
                          <a:latin typeface="+mn-lt"/>
                          <a:ea typeface="+mn-ea"/>
                          <a:cs typeface="+mn-cs"/>
                        </a:rPr>
                        <a:t>  95.0%</a:t>
                      </a:r>
                      <a:endParaRPr kumimoji="0"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113C66"/>
                          </a:solidFill>
                          <a:effectLst/>
                          <a:uLnTx/>
                          <a:uFillTx/>
                          <a:latin typeface="+mn-lt"/>
                          <a:ea typeface="+mn-ea"/>
                          <a:cs typeface="+mn-cs"/>
                        </a:rPr>
                        <a:t>(974/1,025)</a:t>
                      </a:r>
                      <a:endParaRPr kumimoji="0" lang="en-US" sz="1400" b="0" i="0" u="none" strike="noStrike" kern="1200" cap="none" spc="0" normalizeH="0" baseline="0" noProof="0" dirty="0">
                        <a:ln>
                          <a:noFill/>
                        </a:ln>
                        <a:solidFill>
                          <a:srgbClr val="113C66"/>
                        </a:solidFill>
                        <a:effectLst/>
                        <a:uLnTx/>
                        <a:uFillTx/>
                        <a:latin typeface="+mn-lt"/>
                        <a:ea typeface="+mn-ea"/>
                        <a:cs typeface="+mn-cs"/>
                      </a:endParaRPr>
                    </a:p>
                    <a:p>
                      <a:pPr marL="0" marR="0" lvl="0" indent="0" algn="l">
                        <a:lnSpc>
                          <a:spcPct val="100000"/>
                        </a:lnSpc>
                        <a:spcBef>
                          <a:spcPts val="0"/>
                        </a:spcBef>
                        <a:spcAft>
                          <a:spcPts val="0"/>
                        </a:spcAft>
                        <a:buClrTx/>
                        <a:buSzTx/>
                        <a:buFontTx/>
                        <a:buNone/>
                      </a:pPr>
                      <a:endParaRPr lang="en-US" sz="1100" b="0" i="0" u="none" strike="noStrike" kern="1200" cap="none" spc="0" normalizeH="0" baseline="0" noProof="0">
                        <a:ln>
                          <a:noFill/>
                        </a:ln>
                        <a:solidFill>
                          <a:srgbClr val="113C66"/>
                        </a:solidFill>
                        <a:effectLst/>
                        <a:uLnTx/>
                        <a:uFillTx/>
                        <a:latin typeface="+mn-lt"/>
                        <a:ea typeface="+mn-ea"/>
                        <a:cs typeface="+mn-cs"/>
                      </a:endParaRPr>
                    </a:p>
                    <a:p>
                      <a:pPr marL="0" marR="0" lvl="0" indent="0" algn="l" defTabSz="91440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3C66"/>
                          </a:solidFill>
                          <a:effectLst/>
                          <a:uLnTx/>
                          <a:uFillTx/>
                          <a:latin typeface="+mn-lt"/>
                          <a:ea typeface="+mn-ea"/>
                          <a:cs typeface="+mn-cs"/>
                        </a:rPr>
                        <a:t>Range</a:t>
                      </a:r>
                      <a:endParaRPr kumimoji="0" lang="en-US" sz="1100" b="0" i="0" u="none" strike="noStrike" kern="1200" cap="none" spc="0" normalizeH="0" baseline="0" noProof="0" dirty="0">
                        <a:ln>
                          <a:noFill/>
                        </a:ln>
                        <a:solidFill>
                          <a:srgbClr val="113C6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3C66"/>
                          </a:solidFill>
                          <a:effectLst/>
                          <a:uLnTx/>
                          <a:uFillTx/>
                          <a:latin typeface="+mn-lt"/>
                          <a:ea typeface="+mn-ea"/>
                          <a:cs typeface="+mn-cs"/>
                        </a:rPr>
                        <a:t>94.5% – </a:t>
                      </a:r>
                      <a:r>
                        <a:rPr lang="en-US" sz="1200" b="0" i="0" u="none" strike="noStrike" kern="1200" cap="none" spc="0" normalizeH="0" baseline="0" noProof="0" dirty="0">
                          <a:ln>
                            <a:noFill/>
                          </a:ln>
                          <a:solidFill>
                            <a:srgbClr val="113C66"/>
                          </a:solidFill>
                          <a:effectLst/>
                          <a:uLnTx/>
                          <a:uFillTx/>
                          <a:latin typeface="+mn-lt"/>
                          <a:ea typeface="+mn-ea"/>
                          <a:cs typeface="+mn-cs"/>
                        </a:rPr>
                        <a:t>100%</a:t>
                      </a:r>
                      <a:endParaRPr kumimoji="0" lang="en-US" sz="1200" b="0" i="0" u="none" strike="noStrike" kern="1200" cap="none" spc="0" normalizeH="0" baseline="0" noProof="0" dirty="0">
                        <a:ln>
                          <a:noFill/>
                        </a:ln>
                        <a:solidFill>
                          <a:srgbClr val="113C66"/>
                        </a:solidFill>
                        <a:effectLst/>
                        <a:uLnTx/>
                        <a:uFillTx/>
                        <a:latin typeface="+mn-lt"/>
                        <a:ea typeface="+mn-ea"/>
                        <a:cs typeface="+mn-cs"/>
                      </a:endParaRPr>
                    </a:p>
                  </a:txBody>
                  <a:tcPr/>
                </a:tc>
                <a:tc>
                  <a:txBody>
                    <a:bodyPr/>
                    <a:lstStyle/>
                    <a:p>
                      <a:endParaRPr lang="en-US"/>
                    </a:p>
                  </a:txBody>
                  <a:tcPr/>
                </a:tc>
                <a:tc>
                  <a:txBody>
                    <a:bodyPr/>
                    <a:lstStyle/>
                    <a:p>
                      <a:endParaRPr lang="en-US"/>
                    </a:p>
                  </a:txBody>
                  <a:tcPr/>
                </a:tc>
                <a:tc>
                  <a:txBody>
                    <a:bodyPr/>
                    <a:lstStyle/>
                    <a:p>
                      <a:pPr lvl="0">
                        <a:buNone/>
                      </a:pPr>
                      <a:endParaRPr lang="en-US" sz="800" b="0" i="0" u="none" strike="noStrike" noProof="0" dirty="0">
                        <a:latin typeface="Calibri"/>
                        <a:ea typeface="Calibri"/>
                        <a:cs typeface="Calibri"/>
                      </a:endParaRPr>
                    </a:p>
                  </a:txBody>
                  <a:tcPr/>
                </a:tc>
                <a:tc>
                  <a:txBody>
                    <a:bodyPr/>
                    <a:lstStyle/>
                    <a:p>
                      <a:endParaRPr lang="en-US"/>
                    </a:p>
                  </a:txBody>
                  <a:tcPr/>
                </a:tc>
                <a:extLst>
                  <a:ext uri="{0D108BD9-81ED-4DB2-BD59-A6C34878D82A}">
                    <a16:rowId xmlns:a16="http://schemas.microsoft.com/office/drawing/2014/main" val="1600346069"/>
                  </a:ext>
                </a:extLst>
              </a:tr>
              <a:tr h="1207873">
                <a:tc>
                  <a:txBody>
                    <a:bodyPr/>
                    <a:lstStyle/>
                    <a:p>
                      <a:r>
                        <a:rPr lang="en-US" sz="1400" b="1" dirty="0"/>
                        <a:t>Transportation</a:t>
                      </a:r>
                    </a:p>
                  </a:txBody>
                  <a:tcPr/>
                </a:tc>
                <a:tc>
                  <a:txBody>
                    <a:bodyPr/>
                    <a:lstStyle/>
                    <a:p>
                      <a:r>
                        <a:rPr lang="en-US" sz="1400" dirty="0"/>
                        <a:t>14.64%</a:t>
                      </a:r>
                    </a:p>
                  </a:txBody>
                  <a:tcPr/>
                </a:tc>
                <a:tc>
                  <a:txBody>
                    <a:bodyPr/>
                    <a:lstStyle/>
                    <a:p>
                      <a:r>
                        <a:rPr lang="en-US" sz="1400" dirty="0"/>
                        <a:t>Retention</a:t>
                      </a:r>
                    </a:p>
                  </a:txBody>
                  <a:tcPr/>
                </a:tc>
                <a:tc>
                  <a:txBody>
                    <a:bodyPr/>
                    <a:lstStyle/>
                    <a:p>
                      <a:pPr lvl="0" algn="ctr">
                        <a:lnSpc>
                          <a:spcPts val="1200"/>
                        </a:lnSpc>
                        <a:buNone/>
                      </a:pPr>
                      <a:r>
                        <a:rPr lang="en-US" sz="1100" b="1" i="0" u="sng" strike="noStrike" noProof="0" dirty="0">
                          <a:latin typeface="Calibri"/>
                        </a:rPr>
                        <a:t> Numerator: </a:t>
                      </a:r>
                      <a:br>
                        <a:rPr lang="en-US" sz="1100" b="0" i="0" u="none" strike="noStrike" noProof="0" dirty="0">
                          <a:latin typeface="Calibri"/>
                        </a:rPr>
                      </a:br>
                      <a:r>
                        <a:rPr lang="en-US" sz="1100" b="0" i="0" u="none" strike="noStrike" noProof="0" dirty="0">
                          <a:latin typeface="Calibri"/>
                        </a:rPr>
                        <a:t>All Ryan White clients who have had viral load, CD4, or OAHS visit during the RW fiscal year  </a:t>
                      </a:r>
                      <a:br>
                        <a:rPr lang="en-US" sz="1100" b="0" i="0" u="none" strike="noStrike" noProof="0" dirty="0">
                          <a:latin typeface="Calibri"/>
                        </a:rPr>
                      </a:br>
                      <a:r>
                        <a:rPr lang="en-US" sz="1100" b="0" i="0" u="none" strike="noStrike" noProof="0" dirty="0">
                          <a:latin typeface="Calibri"/>
                        </a:rPr>
                        <a:t>-------------  </a:t>
                      </a:r>
                      <a:br>
                        <a:rPr lang="en-US" sz="1100" b="0" i="0" u="none" strike="noStrike" noProof="0" dirty="0">
                          <a:latin typeface="Calibri"/>
                        </a:rPr>
                      </a:br>
                      <a:r>
                        <a:rPr lang="en-US" sz="1100" b="1" i="0" u="sng" strike="noStrike" noProof="0" dirty="0">
                          <a:latin typeface="Calibri"/>
                        </a:rPr>
                        <a:t>Denominator: </a:t>
                      </a:r>
                    </a:p>
                    <a:p>
                      <a:pPr lvl="0" algn="ctr">
                        <a:lnSpc>
                          <a:spcPts val="1200"/>
                        </a:lnSpc>
                        <a:buNone/>
                      </a:pPr>
                      <a:r>
                        <a:rPr lang="en-US" sz="1100" b="0" i="0" u="none" strike="noStrike" noProof="0" dirty="0">
                          <a:latin typeface="Calibri"/>
                          <a:ea typeface="Calibri"/>
                          <a:cs typeface="Calibri"/>
                        </a:rPr>
                        <a:t>All Ryan White clients who have had a service with the appropriate RW fiscal year </a:t>
                      </a:r>
                      <a:endParaRPr lang="en-US" sz="1100" dirty="0"/>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1" i="0" u="none" strike="noStrike" kern="1200" cap="none" spc="0" normalizeH="0" baseline="0" noProof="0" dirty="0">
                          <a:ln>
                            <a:noFill/>
                          </a:ln>
                          <a:solidFill>
                            <a:srgbClr val="113C66"/>
                          </a:solidFill>
                          <a:effectLst/>
                          <a:uLnTx/>
                          <a:uFillTx/>
                          <a:latin typeface="+mn-lt"/>
                          <a:ea typeface="+mn-ea"/>
                          <a:cs typeface="+mn-cs"/>
                        </a:rPr>
                        <a:t>Overall:</a:t>
                      </a:r>
                      <a:r>
                        <a:rPr lang="en-US" sz="1600" b="1" i="0" u="none" strike="noStrike" kern="1200" cap="none" spc="0" normalizeH="0" baseline="0" noProof="0" dirty="0">
                          <a:ln>
                            <a:noFill/>
                          </a:ln>
                          <a:solidFill>
                            <a:srgbClr val="113C66"/>
                          </a:solidFill>
                          <a:effectLst/>
                          <a:uLnTx/>
                          <a:uFillTx/>
                          <a:latin typeface="+mn-lt"/>
                          <a:ea typeface="+mn-ea"/>
                          <a:cs typeface="+mn-cs"/>
                        </a:rPr>
                        <a:t>  94.4%</a:t>
                      </a:r>
                      <a:endParaRPr kumimoji="0"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cap="none" spc="0" normalizeH="0" baseline="0" noProof="0" dirty="0">
                          <a:ln>
                            <a:noFill/>
                          </a:ln>
                          <a:solidFill>
                            <a:srgbClr val="113C66"/>
                          </a:solidFill>
                          <a:effectLst/>
                          <a:uLnTx/>
                          <a:uFillTx/>
                          <a:latin typeface="+mn-lt"/>
                          <a:ea typeface="+mn-ea"/>
                          <a:cs typeface="+mn-cs"/>
                        </a:rPr>
                        <a:t>(899/952)</a:t>
                      </a:r>
                      <a:endParaRPr kumimoji="0" lang="en-US" sz="1600" b="0" i="0" u="none" strike="noStrike" kern="1200" cap="none" spc="0" normalizeH="0" baseline="0" noProof="0" dirty="0">
                        <a:ln>
                          <a:noFill/>
                        </a:ln>
                        <a:solidFill>
                          <a:srgbClr val="113C66"/>
                        </a:solidFill>
                        <a:effectLst/>
                        <a:uLnTx/>
                        <a:uFillTx/>
                        <a:latin typeface="+mn-lt"/>
                        <a:ea typeface="+mn-ea"/>
                        <a:cs typeface="+mn-cs"/>
                      </a:endParaRPr>
                    </a:p>
                    <a:p>
                      <a:pPr marL="0" marR="0" lvl="0" indent="0" algn="l">
                        <a:lnSpc>
                          <a:spcPct val="100000"/>
                        </a:lnSpc>
                        <a:spcBef>
                          <a:spcPts val="0"/>
                        </a:spcBef>
                        <a:spcAft>
                          <a:spcPts val="0"/>
                        </a:spcAft>
                        <a:buClrTx/>
                        <a:buSzTx/>
                        <a:buFontTx/>
                        <a:buNone/>
                      </a:pPr>
                      <a:endParaRPr lang="en-US" sz="1100" b="0" i="0" u="none" strike="noStrike" kern="1200" cap="none" spc="0" normalizeH="0" baseline="0" noProof="0">
                        <a:ln>
                          <a:noFill/>
                        </a:ln>
                        <a:solidFill>
                          <a:srgbClr val="113C66"/>
                        </a:solidFill>
                        <a:effectLst/>
                        <a:uLnTx/>
                        <a:uFillTx/>
                        <a:latin typeface="+mn-lt"/>
                        <a:ea typeface="+mn-ea"/>
                        <a:cs typeface="+mn-cs"/>
                      </a:endParaRPr>
                    </a:p>
                    <a:p>
                      <a:pPr marL="0" marR="0" lvl="0" indent="0" algn="l">
                        <a:lnSpc>
                          <a:spcPct val="100000"/>
                        </a:lnSpc>
                        <a:spcBef>
                          <a:spcPts val="0"/>
                        </a:spcBef>
                        <a:spcAft>
                          <a:spcPts val="0"/>
                        </a:spcAft>
                        <a:buClrTx/>
                        <a:buSzTx/>
                        <a:buFontTx/>
                        <a:buNone/>
                      </a:pPr>
                      <a:endParaRPr lang="en-US" sz="1100" b="0" i="0" u="none" strike="noStrike" kern="1200" cap="none" spc="0" normalizeH="0" baseline="0" noProof="0">
                        <a:ln>
                          <a:noFill/>
                        </a:ln>
                        <a:solidFill>
                          <a:srgbClr val="113C66"/>
                        </a:solidFill>
                        <a:effectLst/>
                        <a:uLnTx/>
                        <a:uFillTx/>
                        <a:latin typeface="+mn-lt"/>
                        <a:ea typeface="+mn-ea"/>
                        <a:cs typeface="+mn-cs"/>
                      </a:endParaRPr>
                    </a:p>
                    <a:p>
                      <a:pPr marL="0" marR="0" lvl="0" indent="0" algn="l">
                        <a:lnSpc>
                          <a:spcPct val="100000"/>
                        </a:lnSpc>
                        <a:spcBef>
                          <a:spcPts val="0"/>
                        </a:spcBef>
                        <a:spcAft>
                          <a:spcPts val="0"/>
                        </a:spcAft>
                        <a:buClrTx/>
                        <a:buSzTx/>
                        <a:buFontTx/>
                        <a:buNone/>
                      </a:pPr>
                      <a:endParaRPr lang="en-US" sz="1100" b="0" i="0" u="none" strike="noStrike" kern="1200" cap="none" spc="0" normalizeH="0" baseline="0" noProof="0">
                        <a:ln>
                          <a:noFill/>
                        </a:ln>
                        <a:solidFill>
                          <a:srgbClr val="113C6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3C66"/>
                          </a:solidFill>
                          <a:effectLst/>
                          <a:uLnTx/>
                          <a:uFillTx/>
                          <a:latin typeface="+mn-lt"/>
                          <a:ea typeface="+mn-ea"/>
                          <a:cs typeface="+mn-cs"/>
                        </a:rPr>
                        <a:t>Range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spc="0" normalizeH="0" baseline="0" noProof="0" dirty="0">
                          <a:ln>
                            <a:noFill/>
                          </a:ln>
                          <a:solidFill>
                            <a:srgbClr val="113C66"/>
                          </a:solidFill>
                          <a:effectLst/>
                          <a:uLnTx/>
                          <a:uFillTx/>
                          <a:latin typeface="+mn-lt"/>
                          <a:ea typeface="+mn-ea"/>
                          <a:cs typeface="+mn-cs"/>
                        </a:rPr>
                        <a:t>76.5%</a:t>
                      </a:r>
                      <a:r>
                        <a:rPr kumimoji="0" lang="en-US" sz="1200" b="0" i="0" u="none" strike="noStrike" kern="1200" cap="none" spc="0" normalizeH="0" baseline="0" noProof="0" dirty="0">
                          <a:ln>
                            <a:noFill/>
                          </a:ln>
                          <a:solidFill>
                            <a:srgbClr val="113C66"/>
                          </a:solidFill>
                          <a:effectLst/>
                          <a:uLnTx/>
                          <a:uFillTx/>
                          <a:latin typeface="+mn-lt"/>
                          <a:ea typeface="+mn-ea"/>
                          <a:cs typeface="+mn-cs"/>
                        </a:rPr>
                        <a:t> – </a:t>
                      </a:r>
                      <a:r>
                        <a:rPr lang="en-US" sz="1200" b="0" i="0" u="none" strike="noStrike" kern="1200" cap="none" spc="0" normalizeH="0" baseline="0" noProof="0" dirty="0">
                          <a:ln>
                            <a:noFill/>
                          </a:ln>
                          <a:solidFill>
                            <a:srgbClr val="113C66"/>
                          </a:solidFill>
                          <a:effectLst/>
                          <a:uLnTx/>
                          <a:uFillTx/>
                          <a:latin typeface="+mn-lt"/>
                          <a:ea typeface="+mn-ea"/>
                          <a:cs typeface="+mn-cs"/>
                        </a:rPr>
                        <a:t>99.1</a:t>
                      </a:r>
                      <a:r>
                        <a:rPr kumimoji="0" lang="en-US" sz="1200" b="0" i="0" u="none" strike="noStrike" kern="1200" cap="none" spc="0" normalizeH="0" baseline="0" noProof="0" dirty="0">
                          <a:ln>
                            <a:noFill/>
                          </a:ln>
                          <a:solidFill>
                            <a:srgbClr val="113C66"/>
                          </a:solidFill>
                          <a:effectLst/>
                          <a:uLnTx/>
                          <a:uFillTx/>
                          <a:latin typeface="+mn-lt"/>
                          <a:ea typeface="+mn-ea"/>
                          <a:cs typeface="+mn-cs"/>
                        </a:rPr>
                        <a:t>%</a:t>
                      </a:r>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26323011"/>
                  </a:ext>
                </a:extLst>
              </a:tr>
            </a:tbl>
          </a:graphicData>
        </a:graphic>
      </p:graphicFrame>
    </p:spTree>
    <p:extLst>
      <p:ext uri="{BB962C8B-B14F-4D97-AF65-F5344CB8AC3E}">
        <p14:creationId xmlns:p14="http://schemas.microsoft.com/office/powerpoint/2010/main" val="236535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7D4A-CEFD-0BC4-853F-22632A7B62F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9CD08ED-E3AF-3202-E081-B143EE88C7EC}"/>
              </a:ext>
            </a:extLst>
          </p:cNvPr>
          <p:cNvSpPr>
            <a:spLocks noGrp="1"/>
          </p:cNvSpPr>
          <p:nvPr>
            <p:ph type="title"/>
          </p:nvPr>
        </p:nvSpPr>
        <p:spPr>
          <a:xfrm>
            <a:off x="838202" y="368456"/>
            <a:ext cx="10515601" cy="3060544"/>
          </a:xfrm>
        </p:spPr>
        <p:txBody>
          <a:bodyPr>
            <a:normAutofit/>
          </a:bodyPr>
          <a:lstStyle/>
          <a:p>
            <a:pPr algn="ctr"/>
            <a:r>
              <a:rPr lang="en-US" sz="4800" dirty="0">
                <a:latin typeface="Segoe UI Light"/>
                <a:cs typeface="Segoe UI Light"/>
              </a:rPr>
              <a:t>Quality Improvement</a:t>
            </a:r>
            <a:endParaRPr lang="en-US" sz="4800" dirty="0"/>
          </a:p>
        </p:txBody>
      </p:sp>
      <p:sp>
        <p:nvSpPr>
          <p:cNvPr id="3" name="Footer Placeholder 2">
            <a:extLst>
              <a:ext uri="{FF2B5EF4-FFF2-40B4-BE49-F238E27FC236}">
                <a16:creationId xmlns:a16="http://schemas.microsoft.com/office/drawing/2014/main" id="{3B1F8E39-3F6C-5729-69DF-9F146D689C3E}"/>
              </a:ext>
            </a:extLst>
          </p:cNvPr>
          <p:cNvSpPr>
            <a:spLocks noGrp="1"/>
          </p:cNvSpPr>
          <p:nvPr>
            <p:ph type="ftr" sz="quarter" idx="10"/>
          </p:nvPr>
        </p:nvSpPr>
        <p:spPr>
          <a:xfrm>
            <a:off x="838199" y="6193363"/>
            <a:ext cx="8509001" cy="365125"/>
          </a:xfrm>
        </p:spPr>
        <p:txBody>
          <a:bodyPr/>
          <a:lstStyle/>
          <a:p>
            <a:r>
              <a:rPr lang="en-US">
                <a:latin typeface="Segoe UI"/>
                <a:ea typeface="Segoe UI" panose="020B0502040204020203" pitchFamily="34" charset="0"/>
                <a:cs typeface="Segoe UI"/>
              </a:rPr>
              <a:t>Hennepin County Quality Management Advisory Committee Meeting | February 19, 2026</a:t>
            </a:r>
            <a:endParaRPr lang="en-US" sz="1100">
              <a:latin typeface="Segoe UI Light"/>
              <a:ea typeface="Myriad Pro Light" charset="0"/>
              <a:cs typeface="Myriad Pro Light" charset="0"/>
            </a:endParaRPr>
          </a:p>
        </p:txBody>
      </p:sp>
    </p:spTree>
    <p:extLst>
      <p:ext uri="{BB962C8B-B14F-4D97-AF65-F5344CB8AC3E}">
        <p14:creationId xmlns:p14="http://schemas.microsoft.com/office/powerpoint/2010/main" val="257641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A9BAF760-9968-2E7A-460F-EF6B281E5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75B4BE-F7F6-D507-02DB-53406BBC6B82}"/>
              </a:ext>
            </a:extLst>
          </p:cNvPr>
          <p:cNvSpPr>
            <a:spLocks noGrp="1"/>
          </p:cNvSpPr>
          <p:nvPr>
            <p:ph type="title"/>
          </p:nvPr>
        </p:nvSpPr>
        <p:spPr>
          <a:xfrm>
            <a:off x="413547" y="291393"/>
            <a:ext cx="11374931" cy="805738"/>
          </a:xfrm>
          <a:ln>
            <a:noFill/>
          </a:ln>
        </p:spPr>
        <p:txBody>
          <a:bodyPr>
            <a:noAutofit/>
          </a:bodyPr>
          <a:lstStyle/>
          <a:p>
            <a:pPr algn="ctr"/>
            <a:r>
              <a:rPr lang="en-US" sz="3400" b="1" dirty="0">
                <a:latin typeface="Segoe UI Light"/>
                <a:cs typeface="Segoe UI Light"/>
              </a:rPr>
              <a:t>Quality Improvement guidance per the HC RWP CQM Plan</a:t>
            </a:r>
            <a:endParaRPr lang="en-US" sz="3400" dirty="0"/>
          </a:p>
        </p:txBody>
      </p:sp>
      <p:sp>
        <p:nvSpPr>
          <p:cNvPr id="3" name="Footer Placeholder 2">
            <a:extLst>
              <a:ext uri="{FF2B5EF4-FFF2-40B4-BE49-F238E27FC236}">
                <a16:creationId xmlns:a16="http://schemas.microsoft.com/office/drawing/2014/main" id="{7F74A0A6-0910-2A69-F076-E141AEC75E95}"/>
              </a:ext>
            </a:extLst>
          </p:cNvPr>
          <p:cNvSpPr>
            <a:spLocks noGrp="1"/>
          </p:cNvSpPr>
          <p:nvPr>
            <p:ph type="ftr" sz="quarter" idx="10"/>
          </p:nvPr>
        </p:nvSpPr>
        <p:spPr/>
        <p:txBody>
          <a:bodyPr/>
          <a:lstStyle/>
          <a:p>
            <a:r>
              <a:rPr lang="en-US" sz="1100"/>
              <a:t>Hennepin County Quality Management Advisory Committee Meeting | February 19, 2026</a:t>
            </a:r>
          </a:p>
        </p:txBody>
      </p:sp>
      <p:sp>
        <p:nvSpPr>
          <p:cNvPr id="4" name="Content Placeholder 3">
            <a:extLst>
              <a:ext uri="{FF2B5EF4-FFF2-40B4-BE49-F238E27FC236}">
                <a16:creationId xmlns:a16="http://schemas.microsoft.com/office/drawing/2014/main" id="{3CD4C1F9-25E6-9903-16B7-A07F8C656064}"/>
              </a:ext>
            </a:extLst>
          </p:cNvPr>
          <p:cNvSpPr>
            <a:spLocks noGrp="1"/>
          </p:cNvSpPr>
          <p:nvPr>
            <p:ph sz="quarter" idx="11"/>
          </p:nvPr>
        </p:nvSpPr>
        <p:spPr>
          <a:xfrm>
            <a:off x="839125" y="1102397"/>
            <a:ext cx="10527014" cy="4756348"/>
          </a:xfrm>
          <a:ln>
            <a:solidFill>
              <a:schemeClr val="tx2"/>
            </a:solidFill>
          </a:ln>
        </p:spPr>
        <p:txBody>
          <a:bodyPr vert="horz" lIns="91440" tIns="45720" rIns="91440" bIns="45720" rtlCol="0" anchor="t">
            <a:noAutofit/>
          </a:bodyPr>
          <a:lstStyle/>
          <a:p>
            <a:pPr marL="0" indent="0">
              <a:buNone/>
            </a:pPr>
            <a:r>
              <a:rPr lang="en-US" sz="1600" dirty="0">
                <a:latin typeface="Segoe UI"/>
                <a:cs typeface="Segoe UI"/>
              </a:rPr>
              <a:t>Quality Improvement (QI) entails the development and implementation of activities to make changes to the program in response to quantitative and qualitative data that the HC RWP would like to improve or enhance. QI project activities should be prospectively documented, and projects must use an established QI methodology.  The HC Ryan White Part A program's quality improvement projects promote and utilize the Model for Improvement method, which employs the Plan-Do-Study-Act (PDSA) approach. </a:t>
            </a:r>
            <a:endParaRPr lang="en-US" b="1" i="1"/>
          </a:p>
          <a:p>
            <a:pPr marL="274320" indent="0">
              <a:buNone/>
            </a:pPr>
            <a:r>
              <a:rPr lang="en-US" sz="1600" b="1" dirty="0">
                <a:latin typeface="Segoe UI"/>
                <a:cs typeface="Segoe UI"/>
              </a:rPr>
              <a:t>Subrecipients are not required to submit a QI plan to the HC RWP for approval.  They instead contribute to the systemwide QI plan by:  </a:t>
            </a:r>
            <a:endParaRPr lang="en-US" b="1"/>
          </a:p>
          <a:p>
            <a:pPr marL="731520" lvl="1" indent="-274320">
              <a:spcBef>
                <a:spcPts val="600"/>
              </a:spcBef>
              <a:spcAft>
                <a:spcPts val="600"/>
              </a:spcAft>
            </a:pPr>
            <a:r>
              <a:rPr lang="en-US" sz="1600" b="1" dirty="0">
                <a:latin typeface="Segoe UI"/>
                <a:cs typeface="Segoe UI"/>
              </a:rPr>
              <a:t>Tracking and reporting process and outcomes measures as indicated in the yearly QI Plan for funded services using assigned performance indicators.  </a:t>
            </a:r>
            <a:endParaRPr lang="en-US" sz="1600" b="1">
              <a:cs typeface="Segoe UI"/>
            </a:endParaRPr>
          </a:p>
          <a:p>
            <a:pPr marL="731520" lvl="1" indent="-274320">
              <a:spcBef>
                <a:spcPts val="600"/>
              </a:spcBef>
            </a:pPr>
            <a:r>
              <a:rPr lang="en-US" sz="1600" b="1" dirty="0">
                <a:latin typeface="Segoe UI"/>
                <a:cs typeface="Segoe UI"/>
              </a:rPr>
              <a:t>Implementing singular activities aligned with the QI plan for the TGA, as advised by the Quality Management Advisory Committee (QMAC), that are relevant to the services they provide.  </a:t>
            </a:r>
            <a:endParaRPr lang="en-US" sz="1600" b="1">
              <a:cs typeface="Segoe UI"/>
            </a:endParaRPr>
          </a:p>
          <a:p>
            <a:pPr marL="0" indent="0">
              <a:spcBef>
                <a:spcPts val="1600"/>
              </a:spcBef>
              <a:buNone/>
            </a:pPr>
            <a:r>
              <a:rPr lang="en-US" sz="1600" dirty="0">
                <a:latin typeface="Segoe UI"/>
                <a:cs typeface="Segoe UI"/>
              </a:rPr>
              <a:t>The Quality Management Coordinator proposes QI goals and seeks input and advisement from the QMAC to select QI projects aimed at improving patient care, health outcomes, and/or patient satisfaction. The QMAC will select a HC RWP QI project for at least one funded service category at any given time.  Assessments will be discussed and guidance given quarterly in aggregate at the QMAC and individually by provider during quarterly report calls.</a:t>
            </a:r>
            <a:endParaRPr lang="en-US" sz="1600" dirty="0">
              <a:cs typeface="Segoe UI"/>
            </a:endParaRPr>
          </a:p>
          <a:p>
            <a:pPr marL="0" indent="0">
              <a:lnSpc>
                <a:spcPct val="120000"/>
              </a:lnSpc>
              <a:spcBef>
                <a:spcPts val="0"/>
              </a:spcBef>
              <a:spcAft>
                <a:spcPts val="0"/>
              </a:spcAft>
              <a:buNone/>
            </a:pPr>
            <a:endParaRPr lang="en-US" sz="2000" dirty="0">
              <a:highlight>
                <a:srgbClr val="FFFFFF"/>
              </a:highlight>
              <a:latin typeface="Segoe UI"/>
              <a:cs typeface="Segoe UI"/>
            </a:endParaRPr>
          </a:p>
          <a:p>
            <a:pPr marL="0" indent="0">
              <a:lnSpc>
                <a:spcPct val="120000"/>
              </a:lnSpc>
              <a:spcBef>
                <a:spcPts val="0"/>
              </a:spcBef>
              <a:spcAft>
                <a:spcPts val="0"/>
              </a:spcAft>
              <a:buNone/>
            </a:pPr>
            <a:endParaRPr lang="en-US"/>
          </a:p>
        </p:txBody>
      </p:sp>
    </p:spTree>
    <p:extLst>
      <p:ext uri="{BB962C8B-B14F-4D97-AF65-F5344CB8AC3E}">
        <p14:creationId xmlns:p14="http://schemas.microsoft.com/office/powerpoint/2010/main" val="2812980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E87FC-4A6C-13B0-4233-9BE6B9CB840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2025097-241A-738A-F884-851D1BF1DE7E}"/>
              </a:ext>
            </a:extLst>
          </p:cNvPr>
          <p:cNvSpPr>
            <a:spLocks noGrp="1"/>
          </p:cNvSpPr>
          <p:nvPr>
            <p:ph type="title"/>
          </p:nvPr>
        </p:nvSpPr>
        <p:spPr>
          <a:xfrm>
            <a:off x="279578" y="-112607"/>
            <a:ext cx="11780920" cy="1123325"/>
          </a:xfrm>
        </p:spPr>
        <p:txBody>
          <a:bodyPr>
            <a:normAutofit/>
          </a:bodyPr>
          <a:lstStyle/>
          <a:p>
            <a:pPr algn="ctr"/>
            <a:r>
              <a:rPr lang="en-US" sz="4000" dirty="0">
                <a:latin typeface="Segoe UI Light"/>
                <a:cs typeface="Segoe UI"/>
              </a:rPr>
              <a:t>2026 Unified Part A QI Plan (Example)</a:t>
            </a:r>
          </a:p>
        </p:txBody>
      </p:sp>
      <p:graphicFrame>
        <p:nvGraphicFramePr>
          <p:cNvPr id="4" name="Table 3">
            <a:extLst>
              <a:ext uri="{FF2B5EF4-FFF2-40B4-BE49-F238E27FC236}">
                <a16:creationId xmlns:a16="http://schemas.microsoft.com/office/drawing/2014/main" id="{0B639CB5-EE62-7972-928D-F852FA7A9D3B}"/>
              </a:ext>
            </a:extLst>
          </p:cNvPr>
          <p:cNvGraphicFramePr>
            <a:graphicFrameLocks noGrp="1"/>
          </p:cNvGraphicFramePr>
          <p:nvPr/>
        </p:nvGraphicFramePr>
        <p:xfrm>
          <a:off x="275613" y="894092"/>
          <a:ext cx="11635869" cy="4999959"/>
        </p:xfrm>
        <a:graphic>
          <a:graphicData uri="http://schemas.openxmlformats.org/drawingml/2006/table">
            <a:tbl>
              <a:tblPr firstRow="1" bandRow="1">
                <a:tableStyleId>{5C22544A-7EE6-4342-B048-85BDC9FD1C3A}</a:tableStyleId>
              </a:tblPr>
              <a:tblGrid>
                <a:gridCol w="569225">
                  <a:extLst>
                    <a:ext uri="{9D8B030D-6E8A-4147-A177-3AD203B41FA5}">
                      <a16:colId xmlns:a16="http://schemas.microsoft.com/office/drawing/2014/main" val="2823279293"/>
                    </a:ext>
                  </a:extLst>
                </a:gridCol>
                <a:gridCol w="5189558">
                  <a:extLst>
                    <a:ext uri="{9D8B030D-6E8A-4147-A177-3AD203B41FA5}">
                      <a16:colId xmlns:a16="http://schemas.microsoft.com/office/drawing/2014/main" val="2027309273"/>
                    </a:ext>
                  </a:extLst>
                </a:gridCol>
                <a:gridCol w="2531344">
                  <a:extLst>
                    <a:ext uri="{9D8B030D-6E8A-4147-A177-3AD203B41FA5}">
                      <a16:colId xmlns:a16="http://schemas.microsoft.com/office/drawing/2014/main" val="2473614077"/>
                    </a:ext>
                  </a:extLst>
                </a:gridCol>
                <a:gridCol w="3345742">
                  <a:extLst>
                    <a:ext uri="{9D8B030D-6E8A-4147-A177-3AD203B41FA5}">
                      <a16:colId xmlns:a16="http://schemas.microsoft.com/office/drawing/2014/main" val="2853580025"/>
                    </a:ext>
                  </a:extLst>
                </a:gridCol>
              </a:tblGrid>
              <a:tr h="863482">
                <a:tc>
                  <a:txBody>
                    <a:bodyPr/>
                    <a:lstStyle/>
                    <a:p>
                      <a:endParaRPr lang="en-US" sz="1600">
                        <a:latin typeface="Segoe UI"/>
                        <a:cs typeface="Segoe UI"/>
                      </a:endParaRPr>
                    </a:p>
                  </a:txBody>
                  <a:tcPr anchor="ctr"/>
                </a:tc>
                <a:tc>
                  <a:txBody>
                    <a:bodyPr/>
                    <a:lstStyle/>
                    <a:p>
                      <a:r>
                        <a:rPr lang="en-US" sz="1600">
                          <a:latin typeface="Segoe UI"/>
                          <a:cs typeface="Segoe UI"/>
                        </a:rPr>
                        <a:t>Goal</a:t>
                      </a:r>
                    </a:p>
                  </a:txBody>
                  <a:tcPr anchor="ctr"/>
                </a:tc>
                <a:tc>
                  <a:txBody>
                    <a:bodyPr/>
                    <a:lstStyle/>
                    <a:p>
                      <a:r>
                        <a:rPr lang="en-US" sz="1600">
                          <a:latin typeface="Segoe UI"/>
                          <a:cs typeface="Segoe UI"/>
                        </a:rPr>
                        <a:t>Baseline (CY 2025)</a:t>
                      </a:r>
                    </a:p>
                  </a:txBody>
                  <a:tcPr anchor="ctr"/>
                </a:tc>
                <a:tc>
                  <a:txBody>
                    <a:bodyPr/>
                    <a:lstStyle/>
                    <a:p>
                      <a:pPr lvl="0">
                        <a:buNone/>
                      </a:pPr>
                      <a:r>
                        <a:rPr lang="en-US" sz="1600" b="1" i="0" u="none" strike="noStrike" noProof="0">
                          <a:solidFill>
                            <a:srgbClr val="FAFAFA"/>
                          </a:solidFill>
                          <a:latin typeface="Segoe UI"/>
                        </a:rPr>
                        <a:t>Progress (timeframe shown)</a:t>
                      </a:r>
                      <a:endParaRPr lang="en-US" sz="1600"/>
                    </a:p>
                  </a:txBody>
                  <a:tcPr anchor="ctr"/>
                </a:tc>
                <a:extLst>
                  <a:ext uri="{0D108BD9-81ED-4DB2-BD59-A6C34878D82A}">
                    <a16:rowId xmlns:a16="http://schemas.microsoft.com/office/drawing/2014/main" val="4247272946"/>
                  </a:ext>
                </a:extLst>
              </a:tr>
              <a:tr h="2025747">
                <a:tc>
                  <a:txBody>
                    <a:bodyPr/>
                    <a:lstStyle/>
                    <a:p>
                      <a:pPr algn="ctr">
                        <a:spcAft>
                          <a:spcPts val="600"/>
                        </a:spcAft>
                      </a:pPr>
                      <a:r>
                        <a:rPr lang="en-US" sz="1600">
                          <a:latin typeface="Segoe UI"/>
                          <a:cs typeface="Segoe UI"/>
                        </a:rPr>
                        <a:t>1</a:t>
                      </a:r>
                    </a:p>
                  </a:txBody>
                  <a:tcPr anchor="ctr"/>
                </a:tc>
                <a:tc>
                  <a:txBody>
                    <a:bodyPr/>
                    <a:lstStyle/>
                    <a:p>
                      <a:pPr lvl="0">
                        <a:spcAft>
                          <a:spcPts val="600"/>
                        </a:spcAft>
                        <a:buNone/>
                      </a:pPr>
                      <a:r>
                        <a:rPr lang="en-US" sz="1600" b="1" i="0" u="none" strike="noStrike" noProof="0">
                          <a:solidFill>
                            <a:schemeClr val="tx2"/>
                          </a:solidFill>
                          <a:latin typeface="Segoe UI"/>
                        </a:rPr>
                        <a:t>Improve the viral suppression rate for Native American clients from 85.4% (146/171 with 10.0% missing VL) to 90% (154 if denominator remains 171) by the end of 2026</a:t>
                      </a:r>
                      <a:endParaRPr lang="en-US" sz="1600"/>
                    </a:p>
                  </a:txBody>
                  <a:tcPr anchor="ctr"/>
                </a:tc>
                <a:tc>
                  <a:txBody>
                    <a:bodyPr/>
                    <a:lstStyle/>
                    <a:p>
                      <a:pPr lvl="0">
                        <a:spcAft>
                          <a:spcPts val="600"/>
                        </a:spcAft>
                        <a:buNone/>
                      </a:pPr>
                      <a:r>
                        <a:rPr lang="en-US" sz="1600" b="1" i="0" u="none" strike="noStrike" noProof="0">
                          <a:solidFill>
                            <a:schemeClr val="tx2"/>
                          </a:solidFill>
                          <a:latin typeface="Segoe UI"/>
                        </a:rPr>
                        <a:t>85.4%</a:t>
                      </a:r>
                      <a:r>
                        <a:rPr lang="en-US" sz="1600" b="0" i="0" u="none" strike="noStrike" noProof="0">
                          <a:solidFill>
                            <a:schemeClr val="tx2"/>
                          </a:solidFill>
                          <a:latin typeface="Segoe UI"/>
                        </a:rPr>
                        <a:t> (146/171) </a:t>
                      </a:r>
                      <a:endParaRPr lang="en-US" sz="1600" i="0"/>
                    </a:p>
                    <a:p>
                      <a:pPr lvl="0">
                        <a:spcAft>
                          <a:spcPts val="600"/>
                        </a:spcAft>
                        <a:buNone/>
                      </a:pPr>
                      <a:r>
                        <a:rPr lang="en-US" sz="1600" b="0" i="0" u="none" strike="noStrike" noProof="0">
                          <a:solidFill>
                            <a:schemeClr val="tx2"/>
                          </a:solidFill>
                          <a:latin typeface="Segoe UI"/>
                        </a:rPr>
                        <a:t>(10% missing VL)</a:t>
                      </a:r>
                    </a:p>
                    <a:p>
                      <a:pPr>
                        <a:spcAft>
                          <a:spcPts val="600"/>
                        </a:spcAft>
                      </a:pPr>
                      <a:r>
                        <a:rPr lang="en-US" sz="1600" i="0">
                          <a:latin typeface="Segoe UI"/>
                          <a:cs typeface="Segoe UI"/>
                        </a:rPr>
                        <a:t>Range: 50% - 100%*</a:t>
                      </a:r>
                    </a:p>
                  </a:txBody>
                  <a:tcPr anchor="ctr"/>
                </a:tc>
                <a:tc>
                  <a:txBody>
                    <a:bodyPr/>
                    <a:lstStyle/>
                    <a:p>
                      <a:pPr>
                        <a:spcAft>
                          <a:spcPts val="600"/>
                        </a:spcAft>
                      </a:pPr>
                      <a:r>
                        <a:rPr lang="en-US" sz="1600" b="1">
                          <a:latin typeface="Segoe UI"/>
                          <a:cs typeface="Segoe UI"/>
                        </a:rPr>
                        <a:t>85.4%</a:t>
                      </a:r>
                      <a:r>
                        <a:rPr lang="en-US" sz="1600">
                          <a:latin typeface="Segoe UI"/>
                          <a:cs typeface="Segoe UI"/>
                        </a:rPr>
                        <a:t> (146/171)</a:t>
                      </a:r>
                      <a:endParaRPr lang="en-US"/>
                    </a:p>
                    <a:p>
                      <a:pPr lvl="0">
                        <a:spcAft>
                          <a:spcPts val="600"/>
                        </a:spcAft>
                        <a:buNone/>
                      </a:pPr>
                      <a:r>
                        <a:rPr lang="en-US" sz="1600">
                          <a:latin typeface="Segoe UI"/>
                          <a:cs typeface="Segoe UI"/>
                        </a:rPr>
                        <a:t>(10.0% missing VL) </a:t>
                      </a:r>
                    </a:p>
                    <a:p>
                      <a:pPr>
                        <a:spcAft>
                          <a:spcPts val="600"/>
                        </a:spcAft>
                      </a:pPr>
                      <a:r>
                        <a:rPr lang="en-US" sz="1600">
                          <a:latin typeface="Segoe UI"/>
                          <a:cs typeface="Segoe UI"/>
                        </a:rPr>
                        <a:t>Range: 50% - 100%*</a:t>
                      </a:r>
                    </a:p>
                  </a:txBody>
                  <a:tcPr anchor="ctr"/>
                </a:tc>
                <a:extLst>
                  <a:ext uri="{0D108BD9-81ED-4DB2-BD59-A6C34878D82A}">
                    <a16:rowId xmlns:a16="http://schemas.microsoft.com/office/drawing/2014/main" val="2447049766"/>
                  </a:ext>
                </a:extLst>
              </a:tr>
              <a:tr h="2110730">
                <a:tc>
                  <a:txBody>
                    <a:bodyPr/>
                    <a:lstStyle/>
                    <a:p>
                      <a:pPr algn="ctr">
                        <a:spcAft>
                          <a:spcPts val="600"/>
                        </a:spcAft>
                      </a:pPr>
                      <a:r>
                        <a:rPr lang="en-US" sz="1600">
                          <a:latin typeface="Segoe UI"/>
                          <a:cs typeface="Segoe UI"/>
                        </a:rPr>
                        <a:t>2</a:t>
                      </a:r>
                    </a:p>
                  </a:txBody>
                  <a:tcPr anchor="ctr"/>
                </a:tc>
                <a:tc>
                  <a:txBody>
                    <a:bodyPr/>
                    <a:lstStyle/>
                    <a:p>
                      <a:pPr marL="0" marR="0" lvl="0" indent="0" algn="l">
                        <a:lnSpc>
                          <a:spcPct val="100000"/>
                        </a:lnSpc>
                        <a:spcBef>
                          <a:spcPts val="0"/>
                        </a:spcBef>
                        <a:spcAft>
                          <a:spcPts val="600"/>
                        </a:spcAft>
                        <a:buNone/>
                      </a:pPr>
                      <a:r>
                        <a:rPr lang="en-US" sz="1600" b="1" i="0" u="none" strike="noStrike" noProof="0">
                          <a:solidFill>
                            <a:schemeClr val="tx2"/>
                          </a:solidFill>
                          <a:latin typeface="Segoe UI"/>
                        </a:rPr>
                        <a:t>Increase total enrollment in TGA Ryan White programming by 5% (from 3,870 to 4,063) by the end of 2026</a:t>
                      </a:r>
                      <a:endParaRPr lang="en-US" sz="1600" i="0"/>
                    </a:p>
                  </a:txBody>
                  <a:tcPr anchor="ctr"/>
                </a:tc>
                <a:tc>
                  <a:txBody>
                    <a:bodyPr/>
                    <a:lstStyle/>
                    <a:p>
                      <a:pPr marL="0" marR="0" lvl="0" indent="0" algn="l" rtl="0" eaLnBrk="1" fontAlgn="auto" latinLnBrk="0" hangingPunct="1">
                        <a:lnSpc>
                          <a:spcPct val="100000"/>
                        </a:lnSpc>
                        <a:spcBef>
                          <a:spcPts val="0"/>
                        </a:spcBef>
                        <a:spcAft>
                          <a:spcPts val="600"/>
                        </a:spcAft>
                        <a:buClrTx/>
                        <a:buSzTx/>
                        <a:buFontTx/>
                        <a:buNone/>
                      </a:pPr>
                      <a:r>
                        <a:rPr lang="en-US" sz="1600" b="1" i="0">
                          <a:latin typeface="Segoe UI"/>
                          <a:cs typeface="Segoe UI"/>
                        </a:rPr>
                        <a:t>3,870</a:t>
                      </a:r>
                    </a:p>
                  </a:txBody>
                  <a:tcPr anchor="ctr"/>
                </a:tc>
                <a:tc>
                  <a:txBody>
                    <a:bodyPr/>
                    <a:lstStyle/>
                    <a:p>
                      <a:pPr lvl="0">
                        <a:spcAft>
                          <a:spcPts val="600"/>
                        </a:spcAft>
                        <a:buNone/>
                      </a:pPr>
                      <a:r>
                        <a:rPr lang="en-US" sz="1600" b="1" i="0" u="none" strike="noStrike" noProof="0">
                          <a:latin typeface="Segoe UI"/>
                        </a:rPr>
                        <a:t>3,870</a:t>
                      </a:r>
                    </a:p>
                  </a:txBody>
                  <a:tcPr anchor="ctr"/>
                </a:tc>
                <a:extLst>
                  <a:ext uri="{0D108BD9-81ED-4DB2-BD59-A6C34878D82A}">
                    <a16:rowId xmlns:a16="http://schemas.microsoft.com/office/drawing/2014/main" val="3796976013"/>
                  </a:ext>
                </a:extLst>
              </a:tr>
            </a:tbl>
          </a:graphicData>
        </a:graphic>
      </p:graphicFrame>
      <p:sp>
        <p:nvSpPr>
          <p:cNvPr id="5" name="Footer Placeholder 2">
            <a:extLst>
              <a:ext uri="{FF2B5EF4-FFF2-40B4-BE49-F238E27FC236}">
                <a16:creationId xmlns:a16="http://schemas.microsoft.com/office/drawing/2014/main" id="{FB2B1D5A-B716-51B9-140E-0C3A56171C6C}"/>
              </a:ext>
            </a:extLst>
          </p:cNvPr>
          <p:cNvSpPr>
            <a:spLocks noGrp="1"/>
          </p:cNvSpPr>
          <p:nvPr>
            <p:ph type="ftr" sz="quarter" idx="10"/>
          </p:nvPr>
        </p:nvSpPr>
        <p:spPr>
          <a:xfrm>
            <a:off x="371620" y="6503633"/>
            <a:ext cx="8509001" cy="365125"/>
          </a:xfrm>
        </p:spPr>
        <p:txBody>
          <a:bodyPr/>
          <a:lstStyle/>
          <a:p>
            <a:r>
              <a:rPr lang="en-US" sz="1000">
                <a:latin typeface="Segoe UI"/>
                <a:ea typeface="Segoe UI" panose="020B0502040204020203" pitchFamily="34" charset="0"/>
                <a:cs typeface="Segoe UI"/>
              </a:rPr>
              <a:t>Hennepin County Quality Management Advisory Committee Meeting | February 19, 2026</a:t>
            </a:r>
            <a:endParaRPr lang="en-US" sz="1000">
              <a:latin typeface="Segoe UI Light"/>
            </a:endParaRPr>
          </a:p>
        </p:txBody>
      </p:sp>
      <p:sp>
        <p:nvSpPr>
          <p:cNvPr id="3" name="TextBox 2">
            <a:extLst>
              <a:ext uri="{FF2B5EF4-FFF2-40B4-BE49-F238E27FC236}">
                <a16:creationId xmlns:a16="http://schemas.microsoft.com/office/drawing/2014/main" id="{1B2A1F72-7399-1F59-EECA-3559C70BF649}"/>
              </a:ext>
            </a:extLst>
          </p:cNvPr>
          <p:cNvSpPr txBox="1"/>
          <p:nvPr/>
        </p:nvSpPr>
        <p:spPr>
          <a:xfrm>
            <a:off x="273909" y="6032156"/>
            <a:ext cx="10472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*Only providers with 5 or more individuals included.  Smaller provider case counts of this demographic group may result in drastic shifts in overall VS for that provider</a:t>
            </a:r>
          </a:p>
        </p:txBody>
      </p:sp>
    </p:spTree>
    <p:extLst>
      <p:ext uri="{BB962C8B-B14F-4D97-AF65-F5344CB8AC3E}">
        <p14:creationId xmlns:p14="http://schemas.microsoft.com/office/powerpoint/2010/main" val="1639312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Ryan White Quality Management (QM)</a:t>
            </a:r>
          </a:p>
        </p:txBody>
      </p:sp>
      <p:sp>
        <p:nvSpPr>
          <p:cNvPr id="8" name="Footer Placeholder 2">
            <a:extLst>
              <a:ext uri="{FF2B5EF4-FFF2-40B4-BE49-F238E27FC236}">
                <a16:creationId xmlns:a16="http://schemas.microsoft.com/office/drawing/2014/main" id="{FFC55342-870D-E769-A738-577B55451644}"/>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egoe UI"/>
                <a:ea typeface="Segoe UI" panose="020B0502040204020203" pitchFamily="34" charset="0"/>
                <a:cs typeface="Segoe UI"/>
              </a:rPr>
              <a:t>Hennepin County Ryan White Program </a:t>
            </a:r>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a:latin typeface="Segoe UI"/>
                <a:cs typeface="Segoe UI"/>
              </a:rPr>
              <a:t>Subrecipient onboarding – Quality Management (Updated FY26)</a:t>
            </a:r>
            <a:endParaRPr lang="en-US" dirty="0"/>
          </a:p>
        </p:txBody>
      </p:sp>
      <p:pic>
        <p:nvPicPr>
          <p:cNvPr id="5" name="Picture Placeholder 4" descr="Colorful abstract art">
            <a:extLst>
              <a:ext uri="{FF2B5EF4-FFF2-40B4-BE49-F238E27FC236}">
                <a16:creationId xmlns:a16="http://schemas.microsoft.com/office/drawing/2014/main" id="{AD3BF2D3-FC07-DDC8-FBC0-F8DE262EF483}"/>
              </a:ext>
            </a:extLst>
          </p:cNvPr>
          <p:cNvPicPr>
            <a:picLocks noGrp="1" noChangeAspect="1"/>
          </p:cNvPicPr>
          <p:nvPr>
            <p:ph type="pic" sz="quarter" idx="11"/>
          </p:nvPr>
        </p:nvPicPr>
        <p:blipFill>
          <a:blip r:embed="rId3"/>
          <a:srcRect t="23214" b="23214"/>
          <a:stretch/>
        </p:blipFill>
        <p:spPr>
          <a:prstGeom prst="rect">
            <a:avLst/>
          </a:prstGeom>
        </p:spPr>
      </p:pic>
    </p:spTree>
    <p:extLst>
      <p:ext uri="{BB962C8B-B14F-4D97-AF65-F5344CB8AC3E}">
        <p14:creationId xmlns:p14="http://schemas.microsoft.com/office/powerpoint/2010/main" val="210821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7DC2-9F51-4EBC-927B-FB7CD7903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CCD7F-A448-D21E-3A4A-73D6AF61C6E1}"/>
              </a:ext>
            </a:extLst>
          </p:cNvPr>
          <p:cNvSpPr>
            <a:spLocks noGrp="1"/>
          </p:cNvSpPr>
          <p:nvPr>
            <p:ph type="title"/>
          </p:nvPr>
        </p:nvSpPr>
        <p:spPr>
          <a:xfrm>
            <a:off x="2037811" y="161051"/>
            <a:ext cx="7875747" cy="504949"/>
          </a:xfrm>
          <a:ln>
            <a:noFill/>
          </a:ln>
        </p:spPr>
        <p:txBody>
          <a:bodyPr>
            <a:noAutofit/>
          </a:bodyPr>
          <a:lstStyle/>
          <a:p>
            <a:r>
              <a:rPr lang="en-US" sz="3200" b="1" dirty="0">
                <a:latin typeface="Segoe UI Light"/>
                <a:cs typeface="Segoe UI Light"/>
              </a:rPr>
              <a:t>2026 RW Unified Part A QI Goal #1 (Example)</a:t>
            </a:r>
          </a:p>
        </p:txBody>
      </p:sp>
      <p:sp>
        <p:nvSpPr>
          <p:cNvPr id="3" name="Footer Placeholder 2">
            <a:extLst>
              <a:ext uri="{FF2B5EF4-FFF2-40B4-BE49-F238E27FC236}">
                <a16:creationId xmlns:a16="http://schemas.microsoft.com/office/drawing/2014/main" id="{75820DA5-C72C-5E67-A9F3-504D601EEE4D}"/>
              </a:ext>
            </a:extLst>
          </p:cNvPr>
          <p:cNvSpPr>
            <a:spLocks noGrp="1"/>
          </p:cNvSpPr>
          <p:nvPr>
            <p:ph type="ftr" sz="quarter" idx="10"/>
          </p:nvPr>
        </p:nvSpPr>
        <p:spPr/>
        <p:txBody>
          <a:bodyPr/>
          <a:lstStyle/>
          <a:p>
            <a:r>
              <a:rPr lang="en-US" sz="1100"/>
              <a:t>Hennepin County Quality Management Advisory Committee Meeting | February 19, 2026</a:t>
            </a:r>
          </a:p>
        </p:txBody>
      </p:sp>
      <p:sp>
        <p:nvSpPr>
          <p:cNvPr id="4" name="Content Placeholder 3">
            <a:extLst>
              <a:ext uri="{FF2B5EF4-FFF2-40B4-BE49-F238E27FC236}">
                <a16:creationId xmlns:a16="http://schemas.microsoft.com/office/drawing/2014/main" id="{C6B0A2B7-70A0-59E3-E06C-0D19E9870356}"/>
              </a:ext>
            </a:extLst>
          </p:cNvPr>
          <p:cNvSpPr>
            <a:spLocks noGrp="1"/>
          </p:cNvSpPr>
          <p:nvPr>
            <p:ph sz="quarter" idx="11"/>
          </p:nvPr>
        </p:nvSpPr>
        <p:spPr>
          <a:xfrm>
            <a:off x="498231" y="771526"/>
            <a:ext cx="11148645" cy="5277719"/>
          </a:xfrm>
        </p:spPr>
        <p:txBody>
          <a:bodyPr vert="horz" lIns="91440" tIns="45720" rIns="91440" bIns="45720" rtlCol="0" anchor="t">
            <a:noAutofit/>
          </a:bodyPr>
          <a:lstStyle/>
          <a:p>
            <a:pPr marL="0" indent="0">
              <a:lnSpc>
                <a:spcPct val="120000"/>
              </a:lnSpc>
              <a:spcBef>
                <a:spcPts val="0"/>
              </a:spcBef>
              <a:spcAft>
                <a:spcPts val="0"/>
              </a:spcAft>
              <a:buNone/>
            </a:pPr>
            <a:r>
              <a:rPr lang="en-US" sz="1300" u="sng">
                <a:latin typeface="Segoe UI"/>
                <a:cs typeface="Segoe UI"/>
              </a:rPr>
              <a:t>QI goal/aim statement:</a:t>
            </a:r>
            <a:r>
              <a:rPr lang="en-US" sz="1300">
                <a:latin typeface="Segoe UI"/>
                <a:cs typeface="Segoe UI"/>
              </a:rPr>
              <a:t>  </a:t>
            </a:r>
            <a:endParaRPr lang="en-US" sz="1300"/>
          </a:p>
          <a:p>
            <a:pPr marL="0" indent="0">
              <a:lnSpc>
                <a:spcPct val="120000"/>
              </a:lnSpc>
              <a:spcBef>
                <a:spcPts val="0"/>
              </a:spcBef>
              <a:spcAft>
                <a:spcPts val="0"/>
              </a:spcAft>
              <a:buNone/>
            </a:pPr>
            <a:r>
              <a:rPr lang="en-US" sz="1300" b="1" i="1">
                <a:latin typeface="Segoe UI"/>
                <a:cs typeface="Segoe UI"/>
              </a:rPr>
              <a:t>Improve the viral suppression rate for Native American clients from 85.4% (146/171) with 10.0% missing VL) to 90% (154 if denominator remains 171) by the end of 2026</a:t>
            </a:r>
            <a:endParaRPr lang="en-US" sz="1300" i="1"/>
          </a:p>
          <a:p>
            <a:pPr marL="0" indent="0">
              <a:lnSpc>
                <a:spcPct val="120000"/>
              </a:lnSpc>
              <a:spcBef>
                <a:spcPts val="0"/>
              </a:spcBef>
              <a:spcAft>
                <a:spcPts val="0"/>
              </a:spcAft>
              <a:buNone/>
            </a:pPr>
            <a:endParaRPr lang="en-US" sz="1300" i="1" u="sng">
              <a:latin typeface="Segoe UI"/>
              <a:cs typeface="Segoe UI"/>
            </a:endParaRPr>
          </a:p>
          <a:p>
            <a:pPr marL="0" indent="0">
              <a:lnSpc>
                <a:spcPct val="120000"/>
              </a:lnSpc>
              <a:spcBef>
                <a:spcPts val="0"/>
              </a:spcBef>
              <a:spcAft>
                <a:spcPts val="0"/>
              </a:spcAft>
              <a:buNone/>
            </a:pPr>
            <a:r>
              <a:rPr lang="en-US" sz="1300" u="sng">
                <a:latin typeface="Segoe UI"/>
                <a:cs typeface="Segoe UI"/>
              </a:rPr>
              <a:t>Intervention/strategy that will help you achieve your goal:</a:t>
            </a:r>
            <a:r>
              <a:rPr lang="en-US" sz="1300">
                <a:latin typeface="Segoe UI"/>
                <a:cs typeface="Segoe UI"/>
              </a:rPr>
              <a:t> </a:t>
            </a:r>
            <a:endParaRPr lang="en-US" sz="1300"/>
          </a:p>
          <a:p>
            <a:pPr marL="0" indent="0">
              <a:lnSpc>
                <a:spcPct val="120000"/>
              </a:lnSpc>
              <a:spcBef>
                <a:spcPts val="0"/>
              </a:spcBef>
              <a:spcAft>
                <a:spcPts val="0"/>
              </a:spcAft>
              <a:buNone/>
            </a:pPr>
            <a:r>
              <a:rPr lang="en-US" sz="1300" b="1">
                <a:latin typeface="Segoe UI"/>
                <a:cs typeface="Segoe UI"/>
              </a:rPr>
              <a:t>Assess and adjust programming as makes sense for provider organizations to cooperatively facilitate more meaningful engagement to foster successful viral suppression through Care Continuum navigation for Native American clients.</a:t>
            </a:r>
            <a:endParaRPr lang="en-US" sz="1300"/>
          </a:p>
          <a:p>
            <a:pPr marL="0" indent="0">
              <a:lnSpc>
                <a:spcPct val="120000"/>
              </a:lnSpc>
              <a:spcBef>
                <a:spcPts val="0"/>
              </a:spcBef>
              <a:spcAft>
                <a:spcPts val="0"/>
              </a:spcAft>
              <a:buNone/>
            </a:pPr>
            <a:endParaRPr lang="en-US" sz="1300" u="sng">
              <a:latin typeface="Segoe UI"/>
              <a:cs typeface="Segoe UI"/>
            </a:endParaRPr>
          </a:p>
          <a:p>
            <a:pPr marL="0" indent="0">
              <a:lnSpc>
                <a:spcPct val="120000"/>
              </a:lnSpc>
              <a:spcBef>
                <a:spcPts val="0"/>
              </a:spcBef>
              <a:spcAft>
                <a:spcPts val="0"/>
              </a:spcAft>
              <a:buNone/>
            </a:pPr>
            <a:r>
              <a:rPr lang="en-US" sz="1300" u="sng">
                <a:latin typeface="Segoe UI"/>
                <a:cs typeface="Segoe UI"/>
              </a:rPr>
              <a:t>How will you measure progress? </a:t>
            </a:r>
            <a:endParaRPr lang="en-US" sz="1300"/>
          </a:p>
          <a:p>
            <a:pPr marL="0" indent="0">
              <a:lnSpc>
                <a:spcPct val="120000"/>
              </a:lnSpc>
              <a:spcBef>
                <a:spcPts val="0"/>
              </a:spcBef>
              <a:spcAft>
                <a:spcPts val="0"/>
              </a:spcAft>
              <a:buNone/>
            </a:pPr>
            <a:r>
              <a:rPr lang="en-US" sz="1300" b="1">
                <a:latin typeface="Segoe UI"/>
                <a:cs typeface="Segoe UI"/>
              </a:rPr>
              <a:t>The recipient level rates (including the numerator and denominator) will be reported quarterly in both the QMAC and at providers’ quarterly report calls as applicable for ensuing discussion.  The recipient will measure numbers (versus rates) per provider as applicable to discuss during quarterly report calls.</a:t>
            </a:r>
            <a:endParaRPr lang="en-US" sz="1300"/>
          </a:p>
          <a:p>
            <a:pPr marL="0" indent="0">
              <a:lnSpc>
                <a:spcPct val="120000"/>
              </a:lnSpc>
              <a:spcBef>
                <a:spcPts val="0"/>
              </a:spcBef>
              <a:spcAft>
                <a:spcPts val="0"/>
              </a:spcAft>
              <a:buNone/>
            </a:pPr>
            <a:endParaRPr lang="en-US" sz="1300" u="sng">
              <a:latin typeface="Segoe UI"/>
              <a:cs typeface="Segoe UI"/>
            </a:endParaRPr>
          </a:p>
          <a:p>
            <a:pPr marL="0" indent="0">
              <a:lnSpc>
                <a:spcPct val="120000"/>
              </a:lnSpc>
              <a:spcBef>
                <a:spcPts val="0"/>
              </a:spcBef>
              <a:spcAft>
                <a:spcPts val="0"/>
              </a:spcAft>
              <a:buNone/>
            </a:pPr>
            <a:r>
              <a:rPr lang="en-US" sz="1300" u="sng">
                <a:latin typeface="Segoe UI"/>
                <a:cs typeface="Segoe UI"/>
              </a:rPr>
              <a:t>Process measures: </a:t>
            </a:r>
            <a:endParaRPr lang="en-US" sz="1300"/>
          </a:p>
          <a:p>
            <a:pPr marL="285750" indent="-285750">
              <a:lnSpc>
                <a:spcPct val="120000"/>
              </a:lnSpc>
              <a:spcBef>
                <a:spcPts val="0"/>
              </a:spcBef>
              <a:spcAft>
                <a:spcPts val="0"/>
              </a:spcAft>
            </a:pPr>
            <a:r>
              <a:rPr lang="en-US" sz="1300" b="1">
                <a:latin typeface="Segoe UI"/>
                <a:cs typeface="Segoe UI"/>
              </a:rPr>
              <a:t>A quarterly review of VS for Native American clients at the recipient and subrecipient (where applicable) levels.</a:t>
            </a:r>
            <a:endParaRPr lang="en-US" sz="1300"/>
          </a:p>
          <a:p>
            <a:pPr marL="285750" indent="-285750">
              <a:lnSpc>
                <a:spcPct val="120000"/>
              </a:lnSpc>
              <a:spcBef>
                <a:spcPts val="0"/>
              </a:spcBef>
              <a:spcAft>
                <a:spcPts val="0"/>
              </a:spcAft>
            </a:pPr>
            <a:r>
              <a:rPr lang="en-US" sz="1300" b="1">
                <a:latin typeface="Segoe UI"/>
                <a:cs typeface="Segoe UI"/>
              </a:rPr>
              <a:t>An assessment at the subrecipient level of barriers to services for Native American clients</a:t>
            </a:r>
            <a:endParaRPr lang="en-US" sz="1300"/>
          </a:p>
          <a:p>
            <a:pPr marL="285750" indent="-285750">
              <a:lnSpc>
                <a:spcPct val="120000"/>
              </a:lnSpc>
              <a:spcBef>
                <a:spcPts val="0"/>
              </a:spcBef>
              <a:spcAft>
                <a:spcPts val="0"/>
              </a:spcAft>
            </a:pPr>
            <a:r>
              <a:rPr lang="en-US" sz="1300" b="1">
                <a:latin typeface="Segoe UI"/>
                <a:cs typeface="Segoe UI"/>
              </a:rPr>
              <a:t>An adjustment in programming to address one barrier as makes sense for individual organizations</a:t>
            </a:r>
            <a:endParaRPr lang="en-US" sz="1300"/>
          </a:p>
          <a:p>
            <a:pPr marL="285750" indent="-285750">
              <a:lnSpc>
                <a:spcPct val="120000"/>
              </a:lnSpc>
              <a:spcBef>
                <a:spcPts val="0"/>
              </a:spcBef>
              <a:spcAft>
                <a:spcPts val="0"/>
              </a:spcAft>
            </a:pPr>
            <a:r>
              <a:rPr lang="en-US" sz="1300" b="1">
                <a:latin typeface="Segoe UI"/>
                <a:cs typeface="Segoe UI"/>
              </a:rPr>
              <a:t>Report numbers and subrecipient narratives for discussion at the subrecipient level quarterly as applicable</a:t>
            </a:r>
            <a:endParaRPr lang="en-US" sz="1300"/>
          </a:p>
          <a:p>
            <a:pPr marL="285750" indent="-285750">
              <a:lnSpc>
                <a:spcPct val="120000"/>
              </a:lnSpc>
              <a:spcBef>
                <a:spcPts val="0"/>
              </a:spcBef>
              <a:spcAft>
                <a:spcPts val="0"/>
              </a:spcAft>
            </a:pPr>
            <a:r>
              <a:rPr lang="en-US" sz="1300" b="1">
                <a:latin typeface="Segoe UI"/>
                <a:cs typeface="Segoe UI"/>
              </a:rPr>
              <a:t>Report rate at the recipient level quarterly</a:t>
            </a:r>
            <a:endParaRPr lang="en-US" sz="1300"/>
          </a:p>
          <a:p>
            <a:pPr marL="0" indent="0">
              <a:lnSpc>
                <a:spcPct val="120000"/>
              </a:lnSpc>
              <a:spcBef>
                <a:spcPts val="0"/>
              </a:spcBef>
              <a:spcAft>
                <a:spcPts val="0"/>
              </a:spcAft>
              <a:buNone/>
            </a:pPr>
            <a:endParaRPr lang="en-US" sz="1300" u="sng">
              <a:latin typeface="Segoe UI"/>
              <a:cs typeface="Segoe UI"/>
            </a:endParaRPr>
          </a:p>
          <a:p>
            <a:pPr marL="0" indent="0">
              <a:lnSpc>
                <a:spcPct val="120000"/>
              </a:lnSpc>
              <a:spcBef>
                <a:spcPts val="0"/>
              </a:spcBef>
              <a:spcAft>
                <a:spcPts val="0"/>
              </a:spcAft>
              <a:buNone/>
            </a:pPr>
            <a:r>
              <a:rPr lang="en-US" sz="1300" u="sng">
                <a:latin typeface="Segoe UI"/>
                <a:cs typeface="Segoe UI"/>
              </a:rPr>
              <a:t>Outcome measures:</a:t>
            </a:r>
            <a:r>
              <a:rPr lang="en-US" sz="1300">
                <a:latin typeface="Segoe UI"/>
                <a:cs typeface="Segoe UI"/>
              </a:rPr>
              <a:t> </a:t>
            </a:r>
            <a:endParaRPr lang="en-US" sz="1300"/>
          </a:p>
          <a:p>
            <a:pPr marL="0" indent="0">
              <a:lnSpc>
                <a:spcPct val="120000"/>
              </a:lnSpc>
              <a:spcBef>
                <a:spcPts val="0"/>
              </a:spcBef>
              <a:spcAft>
                <a:spcPts val="0"/>
              </a:spcAft>
              <a:buNone/>
            </a:pPr>
            <a:r>
              <a:rPr lang="en-US" sz="1300" b="1">
                <a:latin typeface="Segoe UI"/>
                <a:cs typeface="Segoe UI"/>
              </a:rPr>
              <a:t>The viral suppression rate for Native American clients as measured in </a:t>
            </a:r>
            <a:r>
              <a:rPr lang="en-US" sz="1300" b="1" err="1">
                <a:latin typeface="Segoe UI"/>
                <a:cs typeface="Segoe UI"/>
              </a:rPr>
              <a:t>CAREWare</a:t>
            </a:r>
            <a:r>
              <a:rPr lang="en-US" sz="1300" b="1">
                <a:latin typeface="Segoe UI"/>
                <a:cs typeface="Segoe UI"/>
              </a:rPr>
              <a:t> on a rolling year basis.</a:t>
            </a:r>
            <a:endParaRPr lang="en-US" sz="1300"/>
          </a:p>
          <a:p>
            <a:pPr marL="285750" indent="-285750">
              <a:lnSpc>
                <a:spcPct val="150000"/>
              </a:lnSpc>
              <a:spcBef>
                <a:spcPts val="0"/>
              </a:spcBef>
              <a:spcAft>
                <a:spcPts val="0"/>
              </a:spcAft>
              <a:buFont typeface="Arial,Sans-Serif"/>
            </a:pPr>
            <a:endParaRPr lang="en-US" sz="3200" b="1" i="1">
              <a:latin typeface="Segoe UI"/>
              <a:cs typeface="Segoe UI"/>
            </a:endParaRPr>
          </a:p>
        </p:txBody>
      </p:sp>
    </p:spTree>
    <p:extLst>
      <p:ext uri="{BB962C8B-B14F-4D97-AF65-F5344CB8AC3E}">
        <p14:creationId xmlns:p14="http://schemas.microsoft.com/office/powerpoint/2010/main" val="2980025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7DC2-9F51-4EBC-927B-FB7CD7903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CCD7F-A448-D21E-3A4A-73D6AF61C6E1}"/>
              </a:ext>
            </a:extLst>
          </p:cNvPr>
          <p:cNvSpPr>
            <a:spLocks noGrp="1"/>
          </p:cNvSpPr>
          <p:nvPr>
            <p:ph type="title"/>
          </p:nvPr>
        </p:nvSpPr>
        <p:spPr>
          <a:xfrm>
            <a:off x="1285837" y="161051"/>
            <a:ext cx="9580221" cy="464844"/>
          </a:xfrm>
          <a:ln>
            <a:noFill/>
          </a:ln>
        </p:spPr>
        <p:txBody>
          <a:bodyPr>
            <a:noAutofit/>
          </a:bodyPr>
          <a:lstStyle/>
          <a:p>
            <a:pPr algn="ctr"/>
            <a:r>
              <a:rPr lang="en-US" sz="3200" b="1" dirty="0">
                <a:latin typeface="Segoe UI Light"/>
                <a:cs typeface="Segoe UI Light"/>
              </a:rPr>
              <a:t>2026 RW Unified Part A QI Goal #2 (Example)</a:t>
            </a:r>
            <a:endParaRPr lang="en-US" sz="3200" dirty="0"/>
          </a:p>
        </p:txBody>
      </p:sp>
      <p:sp>
        <p:nvSpPr>
          <p:cNvPr id="3" name="Footer Placeholder 2">
            <a:extLst>
              <a:ext uri="{FF2B5EF4-FFF2-40B4-BE49-F238E27FC236}">
                <a16:creationId xmlns:a16="http://schemas.microsoft.com/office/drawing/2014/main" id="{75820DA5-C72C-5E67-A9F3-504D601EEE4D}"/>
              </a:ext>
            </a:extLst>
          </p:cNvPr>
          <p:cNvSpPr>
            <a:spLocks noGrp="1"/>
          </p:cNvSpPr>
          <p:nvPr>
            <p:ph type="ftr" sz="quarter" idx="10"/>
          </p:nvPr>
        </p:nvSpPr>
        <p:spPr/>
        <p:txBody>
          <a:bodyPr/>
          <a:lstStyle/>
          <a:p>
            <a:r>
              <a:rPr lang="en-US" sz="1100"/>
              <a:t>Hennepin County Quality Management Advisory Committee Meeting | February 19, 2026</a:t>
            </a:r>
          </a:p>
        </p:txBody>
      </p:sp>
      <p:sp>
        <p:nvSpPr>
          <p:cNvPr id="4" name="Content Placeholder 3">
            <a:extLst>
              <a:ext uri="{FF2B5EF4-FFF2-40B4-BE49-F238E27FC236}">
                <a16:creationId xmlns:a16="http://schemas.microsoft.com/office/drawing/2014/main" id="{C6B0A2B7-70A0-59E3-E06C-0D19E9870356}"/>
              </a:ext>
            </a:extLst>
          </p:cNvPr>
          <p:cNvSpPr>
            <a:spLocks noGrp="1"/>
          </p:cNvSpPr>
          <p:nvPr>
            <p:ph sz="quarter" idx="11"/>
          </p:nvPr>
        </p:nvSpPr>
        <p:spPr>
          <a:xfrm>
            <a:off x="275493" y="771526"/>
            <a:ext cx="11605845" cy="5277719"/>
          </a:xfrm>
        </p:spPr>
        <p:txBody>
          <a:bodyPr vert="horz" lIns="91440" tIns="45720" rIns="91440" bIns="45720" rtlCol="0" anchor="t">
            <a:noAutofit/>
          </a:bodyPr>
          <a:lstStyle/>
          <a:p>
            <a:pPr indent="0">
              <a:spcBef>
                <a:spcPts val="0"/>
              </a:spcBef>
              <a:spcAft>
                <a:spcPts val="0"/>
              </a:spcAft>
              <a:buNone/>
            </a:pPr>
            <a:r>
              <a:rPr lang="en-US" sz="1600" i="1">
                <a:latin typeface="Segoe UI"/>
                <a:cs typeface="Segoe UI"/>
              </a:rPr>
              <a:t>QI goal/aim statement</a:t>
            </a:r>
            <a:r>
              <a:rPr lang="en-US" sz="1600">
                <a:latin typeface="Segoe UI"/>
                <a:cs typeface="Segoe UI"/>
              </a:rPr>
              <a:t>: </a:t>
            </a:r>
          </a:p>
          <a:p>
            <a:pPr indent="0">
              <a:spcBef>
                <a:spcPts val="0"/>
              </a:spcBef>
              <a:spcAft>
                <a:spcPts val="0"/>
              </a:spcAft>
              <a:buNone/>
            </a:pPr>
            <a:r>
              <a:rPr lang="en-US" sz="1600" b="1" i="1">
                <a:latin typeface="Segoe UI"/>
                <a:cs typeface="Segoe UI"/>
              </a:rPr>
              <a:t>Increase total enrollment in Ryan White programming in the TGA by 5% (from 3,870 to 4,063) by the end of 2026</a:t>
            </a:r>
            <a:endParaRPr lang="en-US" sz="1600" i="1">
              <a:latin typeface="Segoe UI"/>
              <a:cs typeface="Segoe UI"/>
            </a:endParaRPr>
          </a:p>
          <a:p>
            <a:pPr indent="0">
              <a:spcBef>
                <a:spcPts val="0"/>
              </a:spcBef>
              <a:spcAft>
                <a:spcPts val="0"/>
              </a:spcAft>
              <a:buNone/>
            </a:pPr>
            <a:endParaRPr lang="en-US" sz="1500" i="1" u="sng">
              <a:latin typeface="Segoe UI"/>
              <a:cs typeface="Segoe UI"/>
            </a:endParaRPr>
          </a:p>
          <a:p>
            <a:pPr indent="0">
              <a:spcBef>
                <a:spcPts val="0"/>
              </a:spcBef>
              <a:spcAft>
                <a:spcPts val="0"/>
              </a:spcAft>
              <a:buNone/>
            </a:pPr>
            <a:r>
              <a:rPr lang="en-US" sz="1500" i="1" u="sng">
                <a:latin typeface="Segoe UI"/>
                <a:cs typeface="Segoe UI"/>
              </a:rPr>
              <a:t>Intervention/strategy that will help you achieve your goal</a:t>
            </a:r>
            <a:r>
              <a:rPr lang="en-US" sz="1500" i="1">
                <a:latin typeface="Segoe UI"/>
                <a:cs typeface="Segoe UI"/>
              </a:rPr>
              <a:t>:</a:t>
            </a:r>
            <a:r>
              <a:rPr lang="en-US" sz="1500">
                <a:latin typeface="Segoe UI"/>
                <a:cs typeface="Segoe UI"/>
              </a:rPr>
              <a:t> </a:t>
            </a:r>
          </a:p>
          <a:p>
            <a:pPr indent="0">
              <a:spcBef>
                <a:spcPts val="0"/>
              </a:spcBef>
              <a:spcAft>
                <a:spcPts val="0"/>
              </a:spcAft>
              <a:buNone/>
            </a:pPr>
            <a:r>
              <a:rPr lang="en-US" sz="1500" b="1">
                <a:latin typeface="Segoe UI"/>
                <a:cs typeface="Segoe UI"/>
              </a:rPr>
              <a:t>Organized focus on increasing enrollment or decreasing disenrollment as makes sense for your organization by</a:t>
            </a:r>
            <a:r>
              <a:rPr lang="en-US" sz="1500">
                <a:latin typeface="Segoe UI"/>
                <a:cs typeface="Segoe UI"/>
              </a:rPr>
              <a:t> </a:t>
            </a:r>
            <a:r>
              <a:rPr lang="en-US" sz="1500" b="1">
                <a:latin typeface="Segoe UI"/>
                <a:cs typeface="Segoe UI"/>
              </a:rPr>
              <a:t>establishing or enhancing an organized and orderly monthly review of clients’ in-care status for the purpose of engaging to connect or reconnect with care.</a:t>
            </a:r>
            <a:endParaRPr lang="en-US" sz="1500">
              <a:latin typeface="Segoe UI"/>
              <a:cs typeface="Segoe UI"/>
            </a:endParaRPr>
          </a:p>
          <a:p>
            <a:pPr indent="0">
              <a:spcBef>
                <a:spcPts val="0"/>
              </a:spcBef>
              <a:spcAft>
                <a:spcPts val="0"/>
              </a:spcAft>
              <a:buNone/>
            </a:pPr>
            <a:endParaRPr lang="en-US" sz="1500" i="1" u="sng">
              <a:latin typeface="Segoe UI"/>
              <a:cs typeface="Segoe UI"/>
            </a:endParaRPr>
          </a:p>
          <a:p>
            <a:pPr indent="0">
              <a:spcBef>
                <a:spcPts val="0"/>
              </a:spcBef>
              <a:spcAft>
                <a:spcPts val="0"/>
              </a:spcAft>
              <a:buNone/>
            </a:pPr>
            <a:r>
              <a:rPr lang="en-US" sz="1500" i="1" u="sng">
                <a:latin typeface="Segoe UI"/>
                <a:cs typeface="Segoe UI"/>
              </a:rPr>
              <a:t>How will you measure progress?</a:t>
            </a:r>
            <a:r>
              <a:rPr lang="en-US" sz="1500">
                <a:latin typeface="Segoe UI"/>
                <a:cs typeface="Segoe UI"/>
              </a:rPr>
              <a:t> </a:t>
            </a:r>
          </a:p>
          <a:p>
            <a:pPr indent="0">
              <a:spcBef>
                <a:spcPts val="0"/>
              </a:spcBef>
              <a:spcAft>
                <a:spcPts val="0"/>
              </a:spcAft>
              <a:buNone/>
            </a:pPr>
            <a:r>
              <a:rPr lang="en-US" sz="1500" b="1">
                <a:latin typeface="Segoe UI"/>
                <a:cs typeface="Segoe UI"/>
              </a:rPr>
              <a:t>At the recipient level, enrollment numbers from </a:t>
            </a:r>
            <a:r>
              <a:rPr lang="en-US" sz="1500" b="1" err="1">
                <a:latin typeface="Segoe UI"/>
                <a:cs typeface="Segoe UI"/>
              </a:rPr>
              <a:t>CAREWare</a:t>
            </a:r>
            <a:r>
              <a:rPr lang="en-US" sz="1500" b="1">
                <a:latin typeface="Segoe UI"/>
                <a:cs typeface="Segoe UI"/>
              </a:rPr>
              <a:t> will be reviewed quarterly, both at the quarterly QMAC meeting, where the HC Quality Management Coordinator will facilitate a conversation between QMAC participants, and during the quarterly calls, where the Quality Management Coordinator will discuss performance towards this goal as it pertains to each individual provider.</a:t>
            </a:r>
            <a:endParaRPr lang="en-US" sz="1500">
              <a:latin typeface="Segoe UI"/>
              <a:cs typeface="Segoe UI"/>
            </a:endParaRPr>
          </a:p>
          <a:p>
            <a:pPr indent="0">
              <a:spcBef>
                <a:spcPts val="0"/>
              </a:spcBef>
              <a:spcAft>
                <a:spcPts val="0"/>
              </a:spcAft>
              <a:buNone/>
            </a:pPr>
            <a:endParaRPr lang="en-US" sz="1500" i="1" u="sng">
              <a:latin typeface="Segoe UI"/>
              <a:cs typeface="Segoe UI"/>
            </a:endParaRPr>
          </a:p>
          <a:p>
            <a:pPr indent="0">
              <a:spcBef>
                <a:spcPts val="0"/>
              </a:spcBef>
              <a:spcAft>
                <a:spcPts val="0"/>
              </a:spcAft>
              <a:buNone/>
            </a:pPr>
            <a:r>
              <a:rPr lang="en-US" sz="1500" i="1" u="sng">
                <a:latin typeface="Segoe UI"/>
                <a:cs typeface="Segoe UI"/>
              </a:rPr>
              <a:t>Process measures: </a:t>
            </a:r>
            <a:endParaRPr lang="en-US" sz="1500">
              <a:latin typeface="Segoe UI"/>
              <a:cs typeface="Segoe UI"/>
            </a:endParaRPr>
          </a:p>
          <a:p>
            <a:pPr marL="514350" indent="-285750">
              <a:spcBef>
                <a:spcPts val="0"/>
              </a:spcBef>
              <a:spcAft>
                <a:spcPts val="0"/>
              </a:spcAft>
            </a:pPr>
            <a:r>
              <a:rPr lang="en-US" sz="1500" b="1">
                <a:latin typeface="Segoe UI"/>
                <a:cs typeface="Segoe UI"/>
              </a:rPr>
              <a:t>A quarterly review of enrollment numbers at the recipient and subrecipient levels.  </a:t>
            </a:r>
            <a:endParaRPr lang="en-US" sz="1500">
              <a:cs typeface="Segoe UI"/>
            </a:endParaRPr>
          </a:p>
          <a:p>
            <a:pPr marL="514350" indent="-285750">
              <a:spcBef>
                <a:spcPts val="0"/>
              </a:spcBef>
              <a:spcAft>
                <a:spcPts val="0"/>
              </a:spcAft>
            </a:pPr>
            <a:r>
              <a:rPr lang="en-US" sz="1500" b="1">
                <a:latin typeface="Segoe UI"/>
                <a:cs typeface="Segoe UI"/>
              </a:rPr>
              <a:t>An internal monthly review of enrollment numbers at the subrecipient level.</a:t>
            </a:r>
            <a:endParaRPr lang="en-US" sz="1500">
              <a:cs typeface="Segoe UI"/>
            </a:endParaRPr>
          </a:p>
          <a:p>
            <a:pPr marL="514350" indent="-285750">
              <a:spcBef>
                <a:spcPts val="0"/>
              </a:spcBef>
              <a:spcAft>
                <a:spcPts val="0"/>
              </a:spcAft>
            </a:pPr>
            <a:r>
              <a:rPr lang="en-US" sz="1500" b="1">
                <a:latin typeface="Segoe UI"/>
                <a:cs typeface="Segoe UI"/>
              </a:rPr>
              <a:t>Assessment of those not enrolled or about to become disenrolled.</a:t>
            </a:r>
            <a:endParaRPr lang="en-US" sz="1500">
              <a:cs typeface="Segoe UI"/>
            </a:endParaRPr>
          </a:p>
          <a:p>
            <a:pPr marL="514350" indent="-285750">
              <a:spcBef>
                <a:spcPts val="0"/>
              </a:spcBef>
              <a:spcAft>
                <a:spcPts val="0"/>
              </a:spcAft>
            </a:pPr>
            <a:r>
              <a:rPr lang="en-US" sz="1500" b="1">
                <a:latin typeface="Segoe UI"/>
                <a:cs typeface="Segoe UI"/>
              </a:rPr>
              <a:t>Addressing non-enrollment or disenrollment as makes sense for each organization.</a:t>
            </a:r>
            <a:endParaRPr lang="en-US" sz="1500">
              <a:cs typeface="Segoe UI"/>
            </a:endParaRPr>
          </a:p>
          <a:p>
            <a:pPr marL="514350" indent="-285750">
              <a:spcBef>
                <a:spcPts val="0"/>
              </a:spcBef>
              <a:spcAft>
                <a:spcPts val="0"/>
              </a:spcAft>
            </a:pPr>
            <a:r>
              <a:rPr lang="en-US" sz="1500" b="1">
                <a:latin typeface="Segoe UI"/>
                <a:cs typeface="Segoe UI"/>
              </a:rPr>
              <a:t>Reporting numbers and subrecipient narratives quarterly</a:t>
            </a:r>
            <a:endParaRPr lang="en-US" sz="1500">
              <a:cs typeface="Segoe UI"/>
            </a:endParaRPr>
          </a:p>
          <a:p>
            <a:pPr indent="0">
              <a:spcBef>
                <a:spcPts val="0"/>
              </a:spcBef>
              <a:spcAft>
                <a:spcPts val="0"/>
              </a:spcAft>
              <a:buNone/>
            </a:pPr>
            <a:endParaRPr lang="en-US" sz="1500" i="1" u="sng">
              <a:latin typeface="Segoe UI"/>
              <a:cs typeface="Segoe UI"/>
            </a:endParaRPr>
          </a:p>
          <a:p>
            <a:pPr indent="0">
              <a:spcBef>
                <a:spcPts val="0"/>
              </a:spcBef>
              <a:spcAft>
                <a:spcPts val="0"/>
              </a:spcAft>
              <a:buNone/>
            </a:pPr>
            <a:r>
              <a:rPr lang="en-US" sz="1500" i="1" u="sng">
                <a:latin typeface="Segoe UI"/>
                <a:cs typeface="Segoe UI"/>
              </a:rPr>
              <a:t>Outcome measures:</a:t>
            </a:r>
            <a:r>
              <a:rPr lang="en-US" sz="1500">
                <a:latin typeface="Segoe UI"/>
                <a:cs typeface="Segoe UI"/>
              </a:rPr>
              <a:t> </a:t>
            </a:r>
          </a:p>
          <a:p>
            <a:pPr indent="0">
              <a:spcBef>
                <a:spcPts val="0"/>
              </a:spcBef>
              <a:spcAft>
                <a:spcPts val="0"/>
              </a:spcAft>
              <a:buNone/>
            </a:pPr>
            <a:r>
              <a:rPr lang="en-US" sz="1500" b="1">
                <a:latin typeface="Segoe UI"/>
                <a:cs typeface="Segoe UI"/>
              </a:rPr>
              <a:t>The number of individuals enrolled in the Ryan White Program per a rolling year tally.</a:t>
            </a:r>
            <a:endParaRPr lang="en-US" sz="1500">
              <a:latin typeface="Segoe UI"/>
              <a:cs typeface="Segoe UI"/>
            </a:endParaRPr>
          </a:p>
          <a:p>
            <a:pPr marL="0" indent="0">
              <a:lnSpc>
                <a:spcPct val="120000"/>
              </a:lnSpc>
              <a:spcBef>
                <a:spcPts val="0"/>
              </a:spcBef>
              <a:spcAft>
                <a:spcPts val="0"/>
              </a:spcAft>
              <a:buNone/>
            </a:pPr>
            <a:endParaRPr lang="en-US" sz="1300"/>
          </a:p>
          <a:p>
            <a:pPr marL="285750" indent="-285750">
              <a:lnSpc>
                <a:spcPct val="150000"/>
              </a:lnSpc>
              <a:spcBef>
                <a:spcPts val="0"/>
              </a:spcBef>
              <a:spcAft>
                <a:spcPts val="0"/>
              </a:spcAft>
              <a:buFont typeface="Arial,Sans-Serif"/>
            </a:pPr>
            <a:endParaRPr lang="en-US" sz="3200" b="1" i="1">
              <a:latin typeface="Segoe UI"/>
              <a:cs typeface="Segoe UI"/>
            </a:endParaRPr>
          </a:p>
        </p:txBody>
      </p:sp>
    </p:spTree>
    <p:extLst>
      <p:ext uri="{BB962C8B-B14F-4D97-AF65-F5344CB8AC3E}">
        <p14:creationId xmlns:p14="http://schemas.microsoft.com/office/powerpoint/2010/main" val="2537096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98ADC-1714-B3E7-44F5-DBFB4BB1B687}"/>
              </a:ext>
            </a:extLst>
          </p:cNvPr>
          <p:cNvSpPr>
            <a:spLocks noGrp="1"/>
          </p:cNvSpPr>
          <p:nvPr>
            <p:ph type="title"/>
          </p:nvPr>
        </p:nvSpPr>
        <p:spPr>
          <a:xfrm>
            <a:off x="848227" y="234783"/>
            <a:ext cx="10525626" cy="1115011"/>
          </a:xfrm>
          <a:ln>
            <a:solidFill>
              <a:schemeClr val="tx2"/>
            </a:solidFill>
          </a:ln>
        </p:spPr>
        <p:txBody>
          <a:bodyPr>
            <a:normAutofit fontScale="90000"/>
          </a:bodyPr>
          <a:lstStyle/>
          <a:p>
            <a:pPr algn="ctr"/>
            <a:r>
              <a:rPr lang="en-US" dirty="0">
                <a:latin typeface="Segoe UI Light"/>
                <a:cs typeface="Segoe UI Light"/>
              </a:rPr>
              <a:t>Model for Improvement Method for  provider implementation of Unified QI Goals</a:t>
            </a:r>
            <a:endParaRPr lang="en-US" dirty="0"/>
          </a:p>
        </p:txBody>
      </p:sp>
      <p:pic>
        <p:nvPicPr>
          <p:cNvPr id="17" name="Content Placeholder 16" descr="A diagram of a diagram&#10;&#10;Description automatically generated">
            <a:extLst>
              <a:ext uri="{FF2B5EF4-FFF2-40B4-BE49-F238E27FC236}">
                <a16:creationId xmlns:a16="http://schemas.microsoft.com/office/drawing/2014/main" id="{B47AB0B0-0340-0FDE-C5DE-139EE7992B17}"/>
              </a:ext>
            </a:extLst>
          </p:cNvPr>
          <p:cNvPicPr>
            <a:picLocks noGrp="1" noChangeAspect="1"/>
          </p:cNvPicPr>
          <p:nvPr>
            <p:ph sz="quarter" idx="12"/>
          </p:nvPr>
        </p:nvPicPr>
        <p:blipFill>
          <a:blip r:embed="rId2"/>
          <a:stretch>
            <a:fillRect/>
          </a:stretch>
        </p:blipFill>
        <p:spPr>
          <a:xfrm>
            <a:off x="7026441" y="2321536"/>
            <a:ext cx="4346407" cy="3637308"/>
          </a:xfrm>
        </p:spPr>
      </p:pic>
      <p:sp>
        <p:nvSpPr>
          <p:cNvPr id="4" name="Content Placeholder 3">
            <a:extLst>
              <a:ext uri="{FF2B5EF4-FFF2-40B4-BE49-F238E27FC236}">
                <a16:creationId xmlns:a16="http://schemas.microsoft.com/office/drawing/2014/main" id="{56CB1187-D750-D191-DF5A-5282165B035C}"/>
              </a:ext>
            </a:extLst>
          </p:cNvPr>
          <p:cNvSpPr>
            <a:spLocks noGrp="1"/>
          </p:cNvSpPr>
          <p:nvPr>
            <p:ph sz="quarter" idx="13"/>
          </p:nvPr>
        </p:nvSpPr>
        <p:spPr>
          <a:xfrm>
            <a:off x="838200" y="2654132"/>
            <a:ext cx="3743326" cy="2972117"/>
          </a:xfrm>
        </p:spPr>
        <p:txBody>
          <a:bodyPr>
            <a:normAutofit lnSpcReduction="10000"/>
          </a:bodyPr>
          <a:lstStyle/>
          <a:p>
            <a:r>
              <a:rPr lang="en-US"/>
              <a:t>What are we trying to accomplish?</a:t>
            </a:r>
          </a:p>
          <a:p>
            <a:r>
              <a:rPr lang="en-US"/>
              <a:t>How will we know that a change is an improvement?</a:t>
            </a:r>
          </a:p>
          <a:p>
            <a:r>
              <a:rPr lang="en-US"/>
              <a:t>What can we do that will result in improvement?</a:t>
            </a:r>
          </a:p>
        </p:txBody>
      </p:sp>
      <p:sp>
        <p:nvSpPr>
          <p:cNvPr id="5" name="Text Placeholder 4">
            <a:extLst>
              <a:ext uri="{FF2B5EF4-FFF2-40B4-BE49-F238E27FC236}">
                <a16:creationId xmlns:a16="http://schemas.microsoft.com/office/drawing/2014/main" id="{A6831E9B-D06E-247B-AD0C-860285496BCC}"/>
              </a:ext>
            </a:extLst>
          </p:cNvPr>
          <p:cNvSpPr>
            <a:spLocks noGrp="1"/>
          </p:cNvSpPr>
          <p:nvPr>
            <p:ph type="body" sz="quarter" idx="14"/>
          </p:nvPr>
        </p:nvSpPr>
        <p:spPr>
          <a:xfrm>
            <a:off x="6712620" y="1796251"/>
            <a:ext cx="4974047" cy="677863"/>
          </a:xfrm>
        </p:spPr>
        <p:txBody>
          <a:bodyPr/>
          <a:lstStyle/>
          <a:p>
            <a:pPr algn="ctr"/>
            <a:r>
              <a:rPr lang="en-US"/>
              <a:t>Then do this:</a:t>
            </a:r>
          </a:p>
        </p:txBody>
      </p:sp>
      <p:sp>
        <p:nvSpPr>
          <p:cNvPr id="6" name="Text Placeholder 5">
            <a:extLst>
              <a:ext uri="{FF2B5EF4-FFF2-40B4-BE49-F238E27FC236}">
                <a16:creationId xmlns:a16="http://schemas.microsoft.com/office/drawing/2014/main" id="{F071ABC0-EBA9-AA7F-828C-C1ECEF348BB1}"/>
              </a:ext>
            </a:extLst>
          </p:cNvPr>
          <p:cNvSpPr>
            <a:spLocks noGrp="1"/>
          </p:cNvSpPr>
          <p:nvPr>
            <p:ph type="body" sz="quarter" idx="15"/>
          </p:nvPr>
        </p:nvSpPr>
        <p:spPr>
          <a:xfrm>
            <a:off x="222838" y="1865307"/>
            <a:ext cx="4974047" cy="677863"/>
          </a:xfrm>
        </p:spPr>
        <p:txBody>
          <a:bodyPr/>
          <a:lstStyle/>
          <a:p>
            <a:pPr algn="ctr"/>
            <a:r>
              <a:rPr lang="en-US"/>
              <a:t>First ask this:</a:t>
            </a:r>
          </a:p>
        </p:txBody>
      </p:sp>
      <p:sp>
        <p:nvSpPr>
          <p:cNvPr id="3" name="Arrow: Chevron 2">
            <a:extLst>
              <a:ext uri="{FF2B5EF4-FFF2-40B4-BE49-F238E27FC236}">
                <a16:creationId xmlns:a16="http://schemas.microsoft.com/office/drawing/2014/main" id="{2C67467F-930C-053F-F236-31C562732AF1}"/>
              </a:ext>
            </a:extLst>
          </p:cNvPr>
          <p:cNvSpPr/>
          <p:nvPr/>
        </p:nvSpPr>
        <p:spPr>
          <a:xfrm>
            <a:off x="4581524" y="2019252"/>
            <a:ext cx="2528192" cy="393959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ooter Placeholder 2">
            <a:extLst>
              <a:ext uri="{FF2B5EF4-FFF2-40B4-BE49-F238E27FC236}">
                <a16:creationId xmlns:a16="http://schemas.microsoft.com/office/drawing/2014/main" id="{A47D1F62-3BED-D5BF-F63A-E6D431AB816C}"/>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238375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E44F1C-0AC9-A369-AD20-820A503BFAE3}"/>
              </a:ext>
            </a:extLst>
          </p:cNvPr>
          <p:cNvSpPr>
            <a:spLocks noGrp="1"/>
          </p:cNvSpPr>
          <p:nvPr>
            <p:ph sz="quarter" idx="12"/>
          </p:nvPr>
        </p:nvSpPr>
        <p:spPr>
          <a:xfrm>
            <a:off x="6392700" y="1467853"/>
            <a:ext cx="4954997" cy="3978442"/>
          </a:xfrm>
        </p:spPr>
        <p:txBody>
          <a:bodyPr vert="horz" lIns="91440" tIns="45720" rIns="91440" bIns="45720" rtlCol="0" anchor="t">
            <a:normAutofit/>
          </a:bodyPr>
          <a:lstStyle/>
          <a:p>
            <a:pPr>
              <a:buFont typeface="Wingdings" panose="05000000000000000000" pitchFamily="2" charset="2"/>
              <a:buChar char="q"/>
            </a:pPr>
            <a:r>
              <a:rPr lang="en-US" sz="1700">
                <a:latin typeface="Segoe UI"/>
                <a:cs typeface="Segoe UI"/>
              </a:rPr>
              <a:t>QI Goal(s) is an improvement on what we accomplished year to date or last year</a:t>
            </a:r>
          </a:p>
          <a:p>
            <a:pPr>
              <a:buFont typeface="Wingdings" panose="05000000000000000000" pitchFamily="2" charset="2"/>
              <a:buChar char="q"/>
            </a:pPr>
            <a:r>
              <a:rPr lang="en-US" sz="1700">
                <a:latin typeface="Segoe UI"/>
                <a:cs typeface="Segoe UI"/>
              </a:rPr>
              <a:t>Staff involved in these programs have agreed to these projects and reviewed this submission</a:t>
            </a:r>
            <a:endParaRPr lang="en-US"/>
          </a:p>
          <a:p>
            <a:pPr>
              <a:buFont typeface="Wingdings" panose="05000000000000000000" pitchFamily="2" charset="2"/>
              <a:buChar char="q"/>
            </a:pPr>
            <a:r>
              <a:rPr lang="en-US" sz="1700">
                <a:latin typeface="Segoe UI"/>
                <a:cs typeface="Segoe UI"/>
              </a:rPr>
              <a:t>Program leadership has reviewed and agreed to this submission</a:t>
            </a:r>
          </a:p>
          <a:p>
            <a:pPr>
              <a:buFont typeface="Wingdings" panose="05000000000000000000" pitchFamily="2" charset="2"/>
              <a:buChar char="q"/>
            </a:pPr>
            <a:r>
              <a:rPr lang="en-US" sz="1700">
                <a:latin typeface="Segoe UI"/>
                <a:cs typeface="Segoe UI"/>
              </a:rPr>
              <a:t>QI Project/Intervention is specific, and it is clear what we are going to do to reach our goal</a:t>
            </a:r>
          </a:p>
          <a:p>
            <a:pPr>
              <a:buFont typeface="Wingdings" panose="05000000000000000000" pitchFamily="2" charset="2"/>
              <a:buChar char="q"/>
            </a:pPr>
            <a:r>
              <a:rPr lang="en-US" sz="1700">
                <a:latin typeface="Segoe UI"/>
                <a:cs typeface="Segoe UI"/>
              </a:rPr>
              <a:t>QI Project/Intervention is not the same project/intervention we wrote last year</a:t>
            </a:r>
          </a:p>
          <a:p>
            <a:endParaRPr lang="en-US"/>
          </a:p>
        </p:txBody>
      </p:sp>
      <p:sp>
        <p:nvSpPr>
          <p:cNvPr id="3" name="Title 2">
            <a:extLst>
              <a:ext uri="{FF2B5EF4-FFF2-40B4-BE49-F238E27FC236}">
                <a16:creationId xmlns:a16="http://schemas.microsoft.com/office/drawing/2014/main" id="{2DA8249B-DE60-2F5F-C709-582FFE3BEAA8}"/>
              </a:ext>
            </a:extLst>
          </p:cNvPr>
          <p:cNvSpPr>
            <a:spLocks noGrp="1"/>
          </p:cNvSpPr>
          <p:nvPr>
            <p:ph type="title"/>
          </p:nvPr>
        </p:nvSpPr>
        <p:spPr>
          <a:xfrm>
            <a:off x="838200" y="134520"/>
            <a:ext cx="10515600" cy="1325563"/>
          </a:xfrm>
        </p:spPr>
        <p:txBody>
          <a:bodyPr/>
          <a:lstStyle/>
          <a:p>
            <a:pPr algn="ctr"/>
            <a:r>
              <a:rPr lang="en-US" dirty="0">
                <a:latin typeface="Segoe UI Light"/>
                <a:cs typeface="Segoe UI Light"/>
              </a:rPr>
              <a:t>Guiding Principles for QI Projects</a:t>
            </a:r>
            <a:endParaRPr lang="en-US" dirty="0"/>
          </a:p>
        </p:txBody>
      </p:sp>
      <p:sp>
        <p:nvSpPr>
          <p:cNvPr id="4" name="Content Placeholder 3">
            <a:extLst>
              <a:ext uri="{FF2B5EF4-FFF2-40B4-BE49-F238E27FC236}">
                <a16:creationId xmlns:a16="http://schemas.microsoft.com/office/drawing/2014/main" id="{DA2AD128-6D82-B139-0E65-E44462096370}"/>
              </a:ext>
            </a:extLst>
          </p:cNvPr>
          <p:cNvSpPr>
            <a:spLocks noGrp="1"/>
          </p:cNvSpPr>
          <p:nvPr>
            <p:ph sz="quarter" idx="13"/>
          </p:nvPr>
        </p:nvSpPr>
        <p:spPr>
          <a:xfrm>
            <a:off x="838199" y="1467853"/>
            <a:ext cx="4954997" cy="4178449"/>
          </a:xfrm>
        </p:spPr>
        <p:txBody>
          <a:bodyPr vert="horz" lIns="91440" tIns="45720" rIns="91440" bIns="45720" rtlCol="0" anchor="t">
            <a:normAutofit fontScale="70000" lnSpcReduction="20000"/>
          </a:bodyPr>
          <a:lstStyle/>
          <a:p>
            <a:pPr>
              <a:buFont typeface="Wingdings" panose="05000000000000000000" pitchFamily="2" charset="2"/>
              <a:buChar char="q"/>
            </a:pPr>
            <a:r>
              <a:rPr lang="en-US" sz="2400"/>
              <a:t>QI Plan/Project(s) addresses clients and/or services for all our funding sources</a:t>
            </a:r>
          </a:p>
          <a:p>
            <a:pPr>
              <a:buFont typeface="Wingdings" panose="05000000000000000000" pitchFamily="2" charset="2"/>
              <a:buChar char="q"/>
            </a:pPr>
            <a:r>
              <a:rPr lang="en-US" sz="2400"/>
              <a:t>QI Goal(s) is specific</a:t>
            </a:r>
          </a:p>
          <a:p>
            <a:pPr>
              <a:buFont typeface="Wingdings" panose="05000000000000000000" pitchFamily="2" charset="2"/>
              <a:buChar char="q"/>
            </a:pPr>
            <a:r>
              <a:rPr lang="en-US" sz="2400"/>
              <a:t>QI Goal(s) is measurable</a:t>
            </a:r>
          </a:p>
          <a:p>
            <a:pPr>
              <a:buFont typeface="Wingdings" panose="05000000000000000000" pitchFamily="2" charset="2"/>
              <a:buChar char="q"/>
            </a:pPr>
            <a:r>
              <a:rPr lang="en-US" sz="2400"/>
              <a:t>QI Goal(s) is attainable</a:t>
            </a:r>
          </a:p>
          <a:p>
            <a:pPr>
              <a:buFont typeface="Wingdings" panose="05000000000000000000" pitchFamily="2" charset="2"/>
              <a:buChar char="q"/>
            </a:pPr>
            <a:r>
              <a:rPr lang="en-US" sz="2400"/>
              <a:t>QI Goal(s) is relevant</a:t>
            </a:r>
          </a:p>
          <a:p>
            <a:pPr>
              <a:buFont typeface="Wingdings" panose="05000000000000000000" pitchFamily="2" charset="2"/>
              <a:buChar char="q"/>
            </a:pPr>
            <a:r>
              <a:rPr lang="en-US" sz="2400"/>
              <a:t>QI Goal(s) is time-bound</a:t>
            </a:r>
          </a:p>
          <a:p>
            <a:pPr>
              <a:buFont typeface="Wingdings" panose="05000000000000000000" pitchFamily="2" charset="2"/>
              <a:buChar char="q"/>
            </a:pPr>
            <a:r>
              <a:rPr lang="en-US" sz="2400">
                <a:latin typeface="Segoe UI"/>
                <a:cs typeface="Segoe UI"/>
              </a:rPr>
              <a:t>QI Goal(s) is inclusive</a:t>
            </a:r>
            <a:endParaRPr lang="en-US" sz="2400"/>
          </a:p>
          <a:p>
            <a:pPr>
              <a:buFont typeface="Wingdings" panose="05000000000000000000" pitchFamily="2" charset="2"/>
              <a:buChar char="q"/>
            </a:pPr>
            <a:r>
              <a:rPr lang="en-US" sz="2400">
                <a:latin typeface="Segoe UI"/>
                <a:cs typeface="Segoe UI"/>
              </a:rPr>
              <a:t>QI Goal(s) is equitable</a:t>
            </a:r>
            <a:endParaRPr lang="en-US" sz="2400"/>
          </a:p>
          <a:p>
            <a:pPr>
              <a:buFont typeface="Wingdings" panose="05000000000000000000" pitchFamily="2" charset="2"/>
              <a:buChar char="q"/>
            </a:pPr>
            <a:endParaRPr lang="en-US" sz="2400"/>
          </a:p>
          <a:p>
            <a:pPr>
              <a:buFont typeface="Wingdings" panose="05000000000000000000" pitchFamily="2" charset="2"/>
              <a:buChar char="q"/>
            </a:pPr>
            <a:endParaRPr lang="en-US"/>
          </a:p>
        </p:txBody>
      </p:sp>
      <p:sp>
        <p:nvSpPr>
          <p:cNvPr id="6" name="Footer Placeholder 2">
            <a:extLst>
              <a:ext uri="{FF2B5EF4-FFF2-40B4-BE49-F238E27FC236}">
                <a16:creationId xmlns:a16="http://schemas.microsoft.com/office/drawing/2014/main" id="{BE88FB69-2692-208D-6F97-49831E546A3E}"/>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1382660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CB57-95F0-ED71-7938-044EE74D1C9E}"/>
              </a:ext>
            </a:extLst>
          </p:cNvPr>
          <p:cNvSpPr>
            <a:spLocks noGrp="1"/>
          </p:cNvSpPr>
          <p:nvPr>
            <p:ph type="title"/>
          </p:nvPr>
        </p:nvSpPr>
        <p:spPr>
          <a:xfrm>
            <a:off x="291665" y="851188"/>
            <a:ext cx="2274116" cy="2288097"/>
          </a:xfrm>
        </p:spPr>
        <p:txBody>
          <a:bodyPr>
            <a:normAutofit/>
          </a:bodyPr>
          <a:lstStyle/>
          <a:p>
            <a:pPr algn="ctr"/>
            <a:r>
              <a:rPr lang="en-US" sz="2800" dirty="0">
                <a:latin typeface="Segoe UI Light"/>
                <a:cs typeface="Segoe UI Light"/>
              </a:rPr>
              <a:t>Example way of tracking QI Work</a:t>
            </a:r>
            <a:endParaRPr lang="en-US" sz="2800" dirty="0"/>
          </a:p>
        </p:txBody>
      </p:sp>
      <p:sp>
        <p:nvSpPr>
          <p:cNvPr id="9" name="Rectangle 8">
            <a:extLst>
              <a:ext uri="{FF2B5EF4-FFF2-40B4-BE49-F238E27FC236}">
                <a16:creationId xmlns:a16="http://schemas.microsoft.com/office/drawing/2014/main" id="{9045BA51-2DF0-45BD-953B-CB8BDFC4F321}"/>
              </a:ext>
            </a:extLst>
          </p:cNvPr>
          <p:cNvSpPr>
            <a:spLocks noChangeArrowheads="1"/>
          </p:cNvSpPr>
          <p:nvPr/>
        </p:nvSpPr>
        <p:spPr bwMode="auto">
          <a:xfrm>
            <a:off x="2860903" y="392273"/>
            <a:ext cx="8828881" cy="3193182"/>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00"/>
              </a:spcBef>
              <a:spcAft>
                <a:spcPts val="100"/>
              </a:spcAft>
              <a:buClrTx/>
              <a:buSzTx/>
              <a:tabLst/>
            </a:pPr>
            <a:r>
              <a:rPr kumimoji="0" lang="en-US" altLang="en-US" sz="1400" b="1" i="0" u="sng" strike="noStrike" cap="none" normalizeH="0" baseline="0" dirty="0">
                <a:ln>
                  <a:noFill/>
                </a:ln>
                <a:effectLst/>
                <a:latin typeface="Segoe UI"/>
                <a:ea typeface="Times New Roman" panose="02020603050405020304" pitchFamily="18" charset="0"/>
                <a:cs typeface="Segoe UI"/>
              </a:rPr>
              <a:t>Measurable QI Goal</a:t>
            </a:r>
            <a:endParaRPr lang="en-US" altLang="en-US" sz="1400" b="0" i="0" u="sng" strike="noStrike" cap="none" normalizeH="0" baseline="0" dirty="0">
              <a:ln>
                <a:noFill/>
              </a:ln>
              <a:effectLst/>
              <a:latin typeface="Segoe UI"/>
              <a:cs typeface="Segoe UI"/>
            </a:endParaRPr>
          </a:p>
          <a:p>
            <a:pPr lvl="1">
              <a:spcBef>
                <a:spcPts val="0"/>
              </a:spcBef>
              <a:spcAft>
                <a:spcPts val="100"/>
              </a:spcAft>
              <a:buFontTx/>
              <a:buAutoNum type="arabicPeriod"/>
            </a:pPr>
            <a:r>
              <a:rPr lang="en-US" altLang="en-US" dirty="0">
                <a:latin typeface="Segoe UI"/>
                <a:ea typeface="Times New Roman" panose="02020603050405020304" pitchFamily="18" charset="0"/>
                <a:cs typeface="Segoe UI"/>
              </a:rPr>
              <a:t> </a:t>
            </a:r>
            <a:r>
              <a:rPr kumimoji="0" lang="en-US" altLang="en-US" b="0" i="0" u="none" strike="noStrike" cap="none" normalizeH="0" baseline="0" dirty="0">
                <a:ln>
                  <a:noFill/>
                </a:ln>
                <a:effectLst/>
                <a:latin typeface="Segoe UI"/>
                <a:ea typeface="Times New Roman" panose="02020603050405020304" pitchFamily="18" charset="0"/>
                <a:cs typeface="Segoe UI"/>
              </a:rPr>
              <a:t> QI goal/aim statement: </a:t>
            </a:r>
            <a:r>
              <a:rPr kumimoji="0" lang="en-US" altLang="en-US" b="0" i="1" u="none" strike="noStrike" cap="none" normalizeH="0" baseline="0" dirty="0">
                <a:ln>
                  <a:noFill/>
                </a:ln>
                <a:solidFill>
                  <a:srgbClr val="0070C0"/>
                </a:solidFill>
                <a:effectLst/>
                <a:latin typeface="Segoe UI"/>
                <a:ea typeface="Times New Roman" panose="02020603050405020304" pitchFamily="18" charset="0"/>
                <a:cs typeface="Segoe UI"/>
              </a:rPr>
              <a:t>“</a:t>
            </a:r>
            <a:r>
              <a:rPr lang="en-US" b="0" i="1" dirty="0">
                <a:solidFill>
                  <a:srgbClr val="0070C0"/>
                </a:solidFill>
                <a:effectLst/>
                <a:latin typeface="Segoe UI"/>
                <a:cs typeface="Segoe UI"/>
              </a:rPr>
              <a:t>Improve the viral suppression rate among a cohort of clients that were unstably housed as of 12/31/23 to 75%.”</a:t>
            </a:r>
            <a:r>
              <a:rPr lang="en-US" i="1" dirty="0">
                <a:solidFill>
                  <a:srgbClr val="0070C0"/>
                </a:solidFill>
                <a:latin typeface="Segoe UI"/>
                <a:cs typeface="Segoe UI"/>
              </a:rPr>
              <a:t> (Example)</a:t>
            </a:r>
            <a:endParaRPr lang="en-US" altLang="en-US" b="0" i="1" u="none" strike="noStrike" cap="none" normalizeH="0" baseline="0" dirty="0">
              <a:ln>
                <a:noFill/>
              </a:ln>
              <a:solidFill>
                <a:srgbClr val="0070C0"/>
              </a:solidFill>
              <a:effectLst/>
              <a:latin typeface="Segoe UI" panose="020B0502040204020203" pitchFamily="34" charset="0"/>
              <a:cs typeface="Segoe UI" panose="020B0502040204020203" pitchFamily="34" charset="0"/>
            </a:endParaRPr>
          </a:p>
          <a:p>
            <a:pPr marL="457200" marR="0" lvl="1" indent="0" algn="l" defTabSz="914400" rtl="0" eaLnBrk="0" fontAlgn="base" latinLnBrk="0" hangingPunct="0">
              <a:lnSpc>
                <a:spcPct val="100000"/>
              </a:lnSpc>
              <a:spcBef>
                <a:spcPts val="0"/>
              </a:spcBef>
              <a:spcAft>
                <a:spcPts val="100"/>
              </a:spcAft>
              <a:buClrTx/>
              <a:buSzTx/>
              <a:buFontTx/>
              <a:buAutoNum type="arabicPeriod"/>
              <a:tabLst/>
            </a:pPr>
            <a:r>
              <a:rPr kumimoji="0" lang="en-US" altLang="en-US" b="0" i="0" u="none" strike="noStrike" cap="none" normalizeH="0" baseline="0" dirty="0">
                <a:ln>
                  <a:noFill/>
                </a:ln>
                <a:effectLst/>
                <a:latin typeface="Segoe UI"/>
                <a:ea typeface="Times New Roman" panose="02020603050405020304" pitchFamily="18" charset="0"/>
                <a:cs typeface="Segoe UI"/>
              </a:rPr>
              <a:t>  Intervention/strategy that will help you achieve your goal: </a:t>
            </a:r>
            <a:endParaRPr lang="en-US" altLang="en-US" b="0" i="0" u="none" strike="noStrike" cap="none" normalizeH="0" baseline="0" dirty="0">
              <a:ln>
                <a:noFill/>
              </a:ln>
              <a:effectLst/>
              <a:latin typeface="Segoe UI"/>
              <a:cs typeface="Segoe UI"/>
            </a:endParaRPr>
          </a:p>
          <a:p>
            <a:pPr marL="457200" marR="0" lvl="1" indent="0" algn="l" defTabSz="914400" rtl="0" eaLnBrk="0" fontAlgn="base" latinLnBrk="0" hangingPunct="0">
              <a:lnSpc>
                <a:spcPct val="100000"/>
              </a:lnSpc>
              <a:spcBef>
                <a:spcPts val="0"/>
              </a:spcBef>
              <a:spcAft>
                <a:spcPts val="100"/>
              </a:spcAft>
              <a:buClrTx/>
              <a:buSzTx/>
              <a:buFontTx/>
              <a:buAutoNum type="arabicPeriod"/>
              <a:tabLst/>
            </a:pPr>
            <a:r>
              <a:rPr kumimoji="0" lang="en-US" altLang="en-US" b="0" i="0" u="none" strike="noStrike" cap="none" normalizeH="0" baseline="0" dirty="0">
                <a:ln>
                  <a:noFill/>
                </a:ln>
                <a:effectLst/>
                <a:latin typeface="Segoe UI"/>
                <a:ea typeface="Times New Roman" panose="02020603050405020304" pitchFamily="18" charset="0"/>
                <a:cs typeface="Segoe UI"/>
              </a:rPr>
              <a:t>  Staff responsible for intervention: </a:t>
            </a:r>
            <a:endParaRPr lang="en-US" altLang="en-US" b="0" i="0" u="none" strike="noStrike" cap="none" normalizeH="0" baseline="0" dirty="0">
              <a:ln>
                <a:noFill/>
              </a:ln>
              <a:effectLst/>
              <a:latin typeface="Segoe UI"/>
              <a:cs typeface="Segoe UI"/>
            </a:endParaRPr>
          </a:p>
          <a:p>
            <a:pPr marL="457200" marR="0" lvl="1" indent="0" algn="l" defTabSz="914400" rtl="0" eaLnBrk="0" fontAlgn="base" latinLnBrk="0" hangingPunct="0">
              <a:lnSpc>
                <a:spcPct val="100000"/>
              </a:lnSpc>
              <a:spcBef>
                <a:spcPts val="0"/>
              </a:spcBef>
              <a:spcAft>
                <a:spcPts val="100"/>
              </a:spcAft>
              <a:buClrTx/>
              <a:buSzTx/>
              <a:buFontTx/>
              <a:buAutoNum type="arabicPeriod"/>
              <a:tabLst/>
            </a:pPr>
            <a:r>
              <a:rPr kumimoji="0" lang="en-US" altLang="en-US" b="0" i="0" u="none" strike="noStrike" cap="none" normalizeH="0" baseline="0" dirty="0">
                <a:ln>
                  <a:noFill/>
                </a:ln>
                <a:effectLst/>
                <a:latin typeface="Segoe UI"/>
                <a:ea typeface="Times New Roman" panose="02020603050405020304" pitchFamily="18" charset="0"/>
                <a:cs typeface="Segoe UI"/>
              </a:rPr>
              <a:t>  How will you measure progress? </a:t>
            </a:r>
            <a:endParaRPr lang="en-US" altLang="en-US" b="0" i="0" u="none" strike="noStrike" cap="none" normalizeH="0" baseline="0" dirty="0">
              <a:ln>
                <a:noFill/>
              </a:ln>
              <a:effectLst/>
              <a:latin typeface="Segoe UI"/>
              <a:cs typeface="Segoe UI"/>
            </a:endParaRPr>
          </a:p>
          <a:p>
            <a:pPr marL="914400" marR="0" lvl="2" indent="0" algn="l" defTabSz="914400" rtl="0" eaLnBrk="0" fontAlgn="base" latinLnBrk="0" hangingPunct="0">
              <a:lnSpc>
                <a:spcPct val="100000"/>
              </a:lnSpc>
              <a:spcBef>
                <a:spcPts val="0"/>
              </a:spcBef>
              <a:spcAft>
                <a:spcPts val="100"/>
              </a:spcAft>
              <a:buClrTx/>
              <a:buSzTx/>
              <a:buFontTx/>
              <a:buAutoNum type="alphaLcPeriod"/>
              <a:tabLst/>
            </a:pPr>
            <a:r>
              <a:rPr kumimoji="0" lang="en-US" altLang="en-US" b="0" i="0" u="none" strike="noStrike" cap="none" normalizeH="0" baseline="0" dirty="0">
                <a:ln>
                  <a:noFill/>
                </a:ln>
                <a:effectLst/>
                <a:latin typeface="Segoe UI"/>
                <a:ea typeface="Times New Roman" panose="02020603050405020304" pitchFamily="18" charset="0"/>
                <a:cs typeface="Segoe UI"/>
              </a:rPr>
              <a:t> Process measures:</a:t>
            </a:r>
            <a:endParaRPr lang="en-US" altLang="en-US" b="0" i="0" u="none" strike="noStrike" cap="none" normalizeH="0" baseline="0" dirty="0">
              <a:ln>
                <a:noFill/>
              </a:ln>
              <a:effectLst/>
              <a:latin typeface="Segoe UI"/>
              <a:cs typeface="Segoe UI"/>
            </a:endParaRPr>
          </a:p>
          <a:p>
            <a:pPr marL="914400" marR="0" lvl="2" indent="0" algn="l" defTabSz="914400" rtl="0" eaLnBrk="0" fontAlgn="base" latinLnBrk="0" hangingPunct="0">
              <a:lnSpc>
                <a:spcPct val="100000"/>
              </a:lnSpc>
              <a:spcBef>
                <a:spcPts val="0"/>
              </a:spcBef>
              <a:spcAft>
                <a:spcPts val="100"/>
              </a:spcAft>
              <a:buClrTx/>
              <a:buSzTx/>
              <a:buFontTx/>
              <a:buAutoNum type="alphaLcPeriod"/>
              <a:tabLst/>
            </a:pPr>
            <a:r>
              <a:rPr kumimoji="0" lang="en-US" altLang="en-US" b="0" i="0" u="none" strike="noStrike" cap="none" normalizeH="0" baseline="0" dirty="0">
                <a:ln>
                  <a:noFill/>
                </a:ln>
                <a:effectLst/>
                <a:latin typeface="Segoe UI"/>
                <a:ea typeface="Times New Roman" panose="02020603050405020304" pitchFamily="18" charset="0"/>
                <a:cs typeface="Segoe UI"/>
              </a:rPr>
              <a:t> Outcome measures:</a:t>
            </a:r>
            <a:endParaRPr lang="en-US" altLang="en-US" b="0" i="0" u="none" strike="noStrike" cap="none" normalizeH="0" baseline="0" dirty="0">
              <a:ln>
                <a:noFill/>
              </a:ln>
              <a:effectLst/>
              <a:latin typeface="Segoe UI"/>
              <a:cs typeface="Segoe UI"/>
            </a:endParaRPr>
          </a:p>
          <a:p>
            <a:pPr marL="457200" marR="0" lvl="1" indent="0" algn="l" defTabSz="914400" rtl="0" eaLnBrk="0" fontAlgn="base" latinLnBrk="0" hangingPunct="0">
              <a:lnSpc>
                <a:spcPct val="100000"/>
              </a:lnSpc>
              <a:spcBef>
                <a:spcPts val="0"/>
              </a:spcBef>
              <a:spcAft>
                <a:spcPts val="100"/>
              </a:spcAft>
              <a:buClrTx/>
              <a:buSzTx/>
              <a:buFontTx/>
              <a:buAutoNum type="arabicPeriod"/>
              <a:tabLst/>
            </a:pPr>
            <a:r>
              <a:rPr kumimoji="0" lang="en-US" altLang="en-US" b="0" i="0" u="none" strike="noStrike" cap="none" normalizeH="0" baseline="0" dirty="0">
                <a:ln>
                  <a:noFill/>
                </a:ln>
                <a:effectLst/>
                <a:latin typeface="Segoe UI"/>
                <a:ea typeface="Times New Roman" panose="02020603050405020304" pitchFamily="18" charset="0"/>
                <a:cs typeface="Segoe UI"/>
              </a:rPr>
              <a:t>  Where will you track the data?</a:t>
            </a:r>
            <a:endParaRPr lang="en-US" altLang="en-US" b="0" i="0" u="none" strike="noStrike" cap="none" normalizeH="0" baseline="0" dirty="0">
              <a:ln>
                <a:noFill/>
              </a:ln>
              <a:effectLst/>
              <a:latin typeface="Segoe UI"/>
              <a:cs typeface="Segoe UI"/>
            </a:endParaRPr>
          </a:p>
          <a:p>
            <a:pPr marL="457200" marR="0" lvl="1" indent="0" algn="l" defTabSz="914400" rtl="0" eaLnBrk="0" fontAlgn="base" latinLnBrk="0" hangingPunct="0">
              <a:lnSpc>
                <a:spcPct val="100000"/>
              </a:lnSpc>
              <a:spcBef>
                <a:spcPts val="0"/>
              </a:spcBef>
              <a:spcAft>
                <a:spcPts val="100"/>
              </a:spcAft>
              <a:buClrTx/>
              <a:buSzTx/>
              <a:buFontTx/>
              <a:buAutoNum type="arabicPeriod"/>
              <a:tabLst/>
            </a:pPr>
            <a:r>
              <a:rPr kumimoji="0" lang="en-US" altLang="en-US" b="0" i="0" u="none" strike="noStrike" cap="none" normalizeH="0" baseline="0" dirty="0">
                <a:ln>
                  <a:noFill/>
                </a:ln>
                <a:effectLst/>
                <a:latin typeface="Segoe UI"/>
                <a:ea typeface="Times New Roman" panose="02020603050405020304" pitchFamily="18" charset="0"/>
                <a:cs typeface="Segoe UI"/>
              </a:rPr>
              <a:t>  How will your progress be communicated and to whom?</a:t>
            </a:r>
            <a:endParaRPr lang="en-US" altLang="en-US" b="0" i="0" u="none" strike="noStrike" cap="none" normalizeH="0" baseline="0" dirty="0">
              <a:ln>
                <a:noFill/>
              </a:ln>
              <a:effectLst/>
              <a:latin typeface="Segoe UI"/>
              <a:cs typeface="Segoe U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3FC0772F-3914-200B-E0F4-ED00DC84728B}"/>
              </a:ext>
            </a:extLst>
          </p:cNvPr>
          <p:cNvSpPr>
            <a:spLocks noGrp="1"/>
          </p:cNvSpPr>
          <p:nvPr/>
        </p:nvSpPr>
        <p:spPr>
          <a:xfrm>
            <a:off x="156411" y="6319504"/>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
        <p:nvSpPr>
          <p:cNvPr id="4" name="TextBox 3">
            <a:extLst>
              <a:ext uri="{FF2B5EF4-FFF2-40B4-BE49-F238E27FC236}">
                <a16:creationId xmlns:a16="http://schemas.microsoft.com/office/drawing/2014/main" id="{A98C435E-9E88-C1A2-D7FB-D240166D5B89}"/>
              </a:ext>
            </a:extLst>
          </p:cNvPr>
          <p:cNvSpPr txBox="1"/>
          <p:nvPr/>
        </p:nvSpPr>
        <p:spPr>
          <a:xfrm>
            <a:off x="288257" y="4493793"/>
            <a:ext cx="227747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Segoe UI Light"/>
                <a:ea typeface="Calibri"/>
                <a:cs typeface="Segoe UI Light"/>
              </a:rPr>
              <a:t>Also, keep in mind...</a:t>
            </a:r>
            <a:endParaRPr lang="en-US" sz="2800" dirty="0">
              <a:latin typeface="Segoe UI Light"/>
              <a:cs typeface="Segoe UI Light"/>
            </a:endParaRPr>
          </a:p>
        </p:txBody>
      </p:sp>
      <p:sp>
        <p:nvSpPr>
          <p:cNvPr id="6" name="Content Placeholder 3">
            <a:extLst>
              <a:ext uri="{FF2B5EF4-FFF2-40B4-BE49-F238E27FC236}">
                <a16:creationId xmlns:a16="http://schemas.microsoft.com/office/drawing/2014/main" id="{2DE8118C-0CDB-060F-E4E0-D2F3D0F5EBE2}"/>
              </a:ext>
            </a:extLst>
          </p:cNvPr>
          <p:cNvSpPr txBox="1">
            <a:spLocks/>
          </p:cNvSpPr>
          <p:nvPr/>
        </p:nvSpPr>
        <p:spPr>
          <a:xfrm>
            <a:off x="2863514" y="3982450"/>
            <a:ext cx="7632022" cy="2066910"/>
          </a:xfrm>
          <a:prstGeom prst="rect">
            <a:avLst/>
          </a:prstGeom>
          <a:ln>
            <a:solidFill>
              <a:schemeClr val="tx2"/>
            </a:solidFill>
          </a:ln>
        </p:spPr>
        <p:txBody>
          <a:bodyPr lIns="91440" tIns="45720" rIns="91440" bIns="45720" anchor="t">
            <a:norm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400"/>
              </a:spcBef>
              <a:spcAft>
                <a:spcPts val="400"/>
              </a:spcAft>
            </a:pPr>
            <a:r>
              <a:rPr lang="en-US" sz="1700" dirty="0">
                <a:latin typeface="Segoe UI"/>
                <a:cs typeface="Segoe UI"/>
              </a:rPr>
              <a:t>There should be some level of involvement, advisement, and/or feedback from: (1) </a:t>
            </a:r>
            <a:r>
              <a:rPr lang="en-US" sz="1700" i="1" dirty="0">
                <a:latin typeface="Segoe UI"/>
                <a:cs typeface="Segoe UI"/>
              </a:rPr>
              <a:t>Leadership</a:t>
            </a:r>
            <a:r>
              <a:rPr lang="en-US" sz="1700" dirty="0">
                <a:latin typeface="Segoe UI"/>
                <a:cs typeface="Segoe UI"/>
              </a:rPr>
              <a:t>, (2) </a:t>
            </a:r>
            <a:r>
              <a:rPr lang="en-US" sz="1700" i="1" dirty="0">
                <a:latin typeface="Segoe UI"/>
                <a:cs typeface="Segoe UI"/>
              </a:rPr>
              <a:t>Front-line staff,</a:t>
            </a:r>
            <a:r>
              <a:rPr lang="en-US" sz="1700" dirty="0">
                <a:latin typeface="Segoe UI"/>
                <a:cs typeface="Segoe UI"/>
              </a:rPr>
              <a:t> and (3) </a:t>
            </a:r>
            <a:r>
              <a:rPr lang="en-US" sz="1700" i="1" dirty="0">
                <a:latin typeface="Segoe UI"/>
                <a:cs typeface="Segoe UI"/>
              </a:rPr>
              <a:t>Clients</a:t>
            </a:r>
            <a:endParaRPr lang="en-US"/>
          </a:p>
          <a:p>
            <a:pPr marL="285750" indent="-285750">
              <a:spcBef>
                <a:spcPts val="400"/>
              </a:spcBef>
              <a:spcAft>
                <a:spcPts val="400"/>
              </a:spcAft>
            </a:pPr>
            <a:r>
              <a:rPr lang="en-US" sz="1700" dirty="0">
                <a:latin typeface="Segoe UI"/>
                <a:cs typeface="Segoe UI"/>
              </a:rPr>
              <a:t>What resources do you need to make progress towards the goal?</a:t>
            </a:r>
            <a:endParaRPr lang="en-US" sz="1700" dirty="0">
              <a:cs typeface="Segoe UI"/>
            </a:endParaRPr>
          </a:p>
          <a:p>
            <a:pPr marL="285750" indent="-285750">
              <a:spcBef>
                <a:spcPts val="400"/>
              </a:spcBef>
              <a:spcAft>
                <a:spcPts val="400"/>
              </a:spcAft>
            </a:pPr>
            <a:r>
              <a:rPr lang="en-US" sz="1700" dirty="0">
                <a:latin typeface="Segoe UI"/>
                <a:cs typeface="Segoe UI"/>
              </a:rPr>
              <a:t>How will you stay on track?</a:t>
            </a:r>
            <a:endParaRPr lang="en-US" sz="1700" dirty="0">
              <a:cs typeface="Segoe UI"/>
            </a:endParaRPr>
          </a:p>
          <a:p>
            <a:pPr marL="285750" indent="-285750">
              <a:spcBef>
                <a:spcPts val="400"/>
              </a:spcBef>
              <a:spcAft>
                <a:spcPts val="400"/>
              </a:spcAft>
            </a:pPr>
            <a:r>
              <a:rPr lang="en-US" sz="1700" dirty="0">
                <a:latin typeface="Segoe UI"/>
                <a:cs typeface="Segoe UI"/>
              </a:rPr>
              <a:t>How will you adjust if things aren’t working as planned?  </a:t>
            </a:r>
            <a:r>
              <a:rPr lang="en-US" sz="1600" i="1" dirty="0">
                <a:latin typeface="Segoe UI"/>
                <a:cs typeface="Segoe UI"/>
              </a:rPr>
              <a:t>(Quality Mgt staff is here to support you with training and/or TA if needed or desired!)</a:t>
            </a:r>
            <a:endParaRPr lang="en-US" sz="1600" i="1" dirty="0">
              <a:cs typeface="Segoe UI"/>
            </a:endParaRPr>
          </a:p>
          <a:p>
            <a:pPr indent="0">
              <a:spcBef>
                <a:spcPts val="300"/>
              </a:spcBef>
              <a:spcAft>
                <a:spcPts val="300"/>
              </a:spcAft>
            </a:pPr>
            <a:endParaRPr lang="en-US" sz="1700" dirty="0"/>
          </a:p>
        </p:txBody>
      </p:sp>
    </p:spTree>
    <p:extLst>
      <p:ext uri="{BB962C8B-B14F-4D97-AF65-F5344CB8AC3E}">
        <p14:creationId xmlns:p14="http://schemas.microsoft.com/office/powerpoint/2010/main" val="4040644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4B5FB-86DF-6DB2-A3BB-09A63546B64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AB05F08-D24F-C51A-F249-DDF9706961F8}"/>
              </a:ext>
            </a:extLst>
          </p:cNvPr>
          <p:cNvSpPr>
            <a:spLocks noGrp="1"/>
          </p:cNvSpPr>
          <p:nvPr>
            <p:ph type="title"/>
          </p:nvPr>
        </p:nvSpPr>
        <p:spPr>
          <a:xfrm>
            <a:off x="838202" y="368456"/>
            <a:ext cx="10515601" cy="3060544"/>
          </a:xfrm>
        </p:spPr>
        <p:txBody>
          <a:bodyPr>
            <a:normAutofit/>
          </a:bodyPr>
          <a:lstStyle/>
          <a:p>
            <a:pPr algn="ctr"/>
            <a:r>
              <a:rPr lang="en-US" sz="4800" dirty="0">
                <a:latin typeface="Segoe UI Light"/>
                <a:cs typeface="Segoe UI Light"/>
              </a:rPr>
              <a:t>Quarterly Quality Management-related Assessing and Reporting</a:t>
            </a:r>
            <a:endParaRPr lang="en-US" sz="4800" dirty="0"/>
          </a:p>
        </p:txBody>
      </p:sp>
      <p:sp>
        <p:nvSpPr>
          <p:cNvPr id="3" name="Footer Placeholder 2">
            <a:extLst>
              <a:ext uri="{FF2B5EF4-FFF2-40B4-BE49-F238E27FC236}">
                <a16:creationId xmlns:a16="http://schemas.microsoft.com/office/drawing/2014/main" id="{E2233350-8841-FCCF-4792-D20C6AF7426D}"/>
              </a:ext>
            </a:extLst>
          </p:cNvPr>
          <p:cNvSpPr>
            <a:spLocks noGrp="1"/>
          </p:cNvSpPr>
          <p:nvPr>
            <p:ph type="ftr" sz="quarter" idx="10"/>
          </p:nvPr>
        </p:nvSpPr>
        <p:spPr>
          <a:xfrm>
            <a:off x="838199" y="6193363"/>
            <a:ext cx="8509001" cy="365125"/>
          </a:xfrm>
        </p:spPr>
        <p:txBody>
          <a:bodyPr/>
          <a:lstStyle/>
          <a:p>
            <a:r>
              <a:rPr lang="en-US">
                <a:latin typeface="Segoe UI"/>
                <a:ea typeface="Segoe UI" panose="020B0502040204020203" pitchFamily="34" charset="0"/>
                <a:cs typeface="Segoe UI"/>
              </a:rPr>
              <a:t>Hennepin County Quality Management Advisory Committee Meeting | February 19, 2026</a:t>
            </a:r>
            <a:endParaRPr lang="en-US" sz="1100">
              <a:latin typeface="Segoe UI Light"/>
              <a:ea typeface="Myriad Pro Light" charset="0"/>
              <a:cs typeface="Myriad Pro Light" charset="0"/>
            </a:endParaRPr>
          </a:p>
        </p:txBody>
      </p:sp>
    </p:spTree>
    <p:extLst>
      <p:ext uri="{BB962C8B-B14F-4D97-AF65-F5344CB8AC3E}">
        <p14:creationId xmlns:p14="http://schemas.microsoft.com/office/powerpoint/2010/main" val="2599742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6695F8-A290-39FB-F27A-F884C105C522}"/>
              </a:ext>
            </a:extLst>
          </p:cNvPr>
          <p:cNvSpPr>
            <a:spLocks noGrp="1"/>
          </p:cNvSpPr>
          <p:nvPr>
            <p:ph type="title"/>
          </p:nvPr>
        </p:nvSpPr>
        <p:spPr>
          <a:xfrm>
            <a:off x="838201" y="114384"/>
            <a:ext cx="10515600" cy="1325563"/>
          </a:xfrm>
        </p:spPr>
        <p:txBody>
          <a:bodyPr anchor="ctr">
            <a:normAutofit/>
          </a:bodyPr>
          <a:lstStyle/>
          <a:p>
            <a:r>
              <a:rPr lang="en-US" dirty="0">
                <a:latin typeface="Segoe UI Light"/>
                <a:cs typeface="Segoe UI Light"/>
              </a:rPr>
              <a:t>Quarterly Reports and Calls – Quality Mgt</a:t>
            </a:r>
            <a:endParaRPr lang="en-US" dirty="0"/>
          </a:p>
        </p:txBody>
      </p:sp>
      <p:sp>
        <p:nvSpPr>
          <p:cNvPr id="2" name="Content Placeholder 1">
            <a:extLst>
              <a:ext uri="{FF2B5EF4-FFF2-40B4-BE49-F238E27FC236}">
                <a16:creationId xmlns:a16="http://schemas.microsoft.com/office/drawing/2014/main" id="{2AAF6C2C-6422-3328-17ED-C6C68872CD93}"/>
              </a:ext>
            </a:extLst>
          </p:cNvPr>
          <p:cNvSpPr>
            <a:spLocks noGrp="1"/>
          </p:cNvSpPr>
          <p:nvPr>
            <p:ph sz="quarter" idx="13"/>
          </p:nvPr>
        </p:nvSpPr>
        <p:spPr>
          <a:xfrm>
            <a:off x="838199" y="1447800"/>
            <a:ext cx="8184925" cy="3868479"/>
          </a:xfrm>
        </p:spPr>
        <p:txBody>
          <a:bodyPr vert="horz" lIns="91440" tIns="45720" rIns="91440" bIns="45720" rtlCol="0" anchor="t">
            <a:noAutofit/>
          </a:bodyPr>
          <a:lstStyle/>
          <a:p>
            <a:pPr>
              <a:lnSpc>
                <a:spcPct val="90000"/>
              </a:lnSpc>
            </a:pPr>
            <a:r>
              <a:rPr lang="en-US" sz="1600" dirty="0">
                <a:latin typeface="Segoe UI"/>
                <a:cs typeface="Segoe UI"/>
              </a:rPr>
              <a:t>As part of your quarterly Qualtrics reporting, subrecipient providers report qualitative/narrative data on activities as well as trends, efforts, changes, and/or realizations at your organization related to performance measures</a:t>
            </a:r>
          </a:p>
          <a:p>
            <a:pPr>
              <a:lnSpc>
                <a:spcPct val="90000"/>
              </a:lnSpc>
            </a:pPr>
            <a:r>
              <a:rPr lang="en-US" sz="1600" dirty="0">
                <a:latin typeface="Segoe UI"/>
                <a:cs typeface="Segoe UI"/>
              </a:rPr>
              <a:t>Providers answer a series of guided questions as well as process measures to report on the implementation at your organization of the year's chosen unified Part A QI Goals as they pertain to the organization's RW-funded work. </a:t>
            </a:r>
          </a:p>
          <a:p>
            <a:pPr>
              <a:lnSpc>
                <a:spcPct val="90000"/>
              </a:lnSpc>
            </a:pPr>
            <a:r>
              <a:rPr lang="en-US" sz="1600" dirty="0">
                <a:latin typeface="Segoe UI"/>
                <a:cs typeface="Segoe UI"/>
              </a:rPr>
              <a:t>HC RWP Quality Management staff will present quantitative data on overall effectiveness measures as well a performance measures and QI goals as they pertain to each individual provider.  This, along with previously submitted information in the Qualtrics report will form the basis for discussion in the quarterly report calls and may also be useful to share in the larger QMAC conversations.</a:t>
            </a:r>
            <a:endParaRPr lang="en-US" sz="1600"/>
          </a:p>
          <a:p>
            <a:pPr>
              <a:lnSpc>
                <a:spcPct val="90000"/>
              </a:lnSpc>
            </a:pPr>
            <a:r>
              <a:rPr lang="en-US" sz="1600" dirty="0">
                <a:latin typeface="Segoe UI"/>
                <a:cs typeface="Segoe UI"/>
              </a:rPr>
              <a:t>Requests for technical assistance/training related to implementing QI are encouraged!</a:t>
            </a:r>
          </a:p>
          <a:p>
            <a:pPr>
              <a:lnSpc>
                <a:spcPct val="90000"/>
              </a:lnSpc>
            </a:pPr>
            <a:r>
              <a:rPr lang="en-US" sz="1600" dirty="0">
                <a:latin typeface="Segoe UI"/>
                <a:cs typeface="Segoe UI"/>
              </a:rPr>
              <a:t>Trainings on QI or other topics for individual providers as well as in larger, more comprehensive settings will be developed and conducted.</a:t>
            </a:r>
          </a:p>
        </p:txBody>
      </p:sp>
      <p:sp>
        <p:nvSpPr>
          <p:cNvPr id="3" name="Footer Placeholder 2">
            <a:extLst>
              <a:ext uri="{FF2B5EF4-FFF2-40B4-BE49-F238E27FC236}">
                <a16:creationId xmlns:a16="http://schemas.microsoft.com/office/drawing/2014/main" id="{2337CC55-8D8C-56CA-0E8B-3BC480F68EA7}"/>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pic>
        <p:nvPicPr>
          <p:cNvPr id="5" name="Picture 4" descr="Close up of checklist">
            <a:extLst>
              <a:ext uri="{FF2B5EF4-FFF2-40B4-BE49-F238E27FC236}">
                <a16:creationId xmlns:a16="http://schemas.microsoft.com/office/drawing/2014/main" id="{F06937DE-ACC0-AAD3-54B9-2756F3CCD331}"/>
              </a:ext>
            </a:extLst>
          </p:cNvPr>
          <p:cNvPicPr>
            <a:picLocks noChangeAspect="1"/>
          </p:cNvPicPr>
          <p:nvPr/>
        </p:nvPicPr>
        <p:blipFill>
          <a:blip r:embed="rId2"/>
          <a:stretch>
            <a:fillRect/>
          </a:stretch>
        </p:blipFill>
        <p:spPr>
          <a:xfrm>
            <a:off x="9725525" y="1453816"/>
            <a:ext cx="2045371" cy="4110789"/>
          </a:xfrm>
          <a:prstGeom prst="rect">
            <a:avLst/>
          </a:prstGeom>
          <a:ln>
            <a:solidFill>
              <a:srgbClr val="4472C4"/>
            </a:solidFill>
          </a:ln>
        </p:spPr>
      </p:pic>
    </p:spTree>
    <p:extLst>
      <p:ext uri="{BB962C8B-B14F-4D97-AF65-F5344CB8AC3E}">
        <p14:creationId xmlns:p14="http://schemas.microsoft.com/office/powerpoint/2010/main" val="665860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43D07C-5E46-3C08-0252-49FCC2305ED3}"/>
              </a:ext>
            </a:extLst>
          </p:cNvPr>
          <p:cNvSpPr>
            <a:spLocks noGrp="1"/>
          </p:cNvSpPr>
          <p:nvPr>
            <p:ph type="title"/>
          </p:nvPr>
        </p:nvSpPr>
        <p:spPr>
          <a:xfrm>
            <a:off x="667752" y="1012073"/>
            <a:ext cx="10525626" cy="1100775"/>
          </a:xfrm>
        </p:spPr>
        <p:txBody>
          <a:bodyPr>
            <a:normAutofit fontScale="90000"/>
          </a:bodyPr>
          <a:lstStyle/>
          <a:p>
            <a:pPr algn="ctr"/>
            <a:r>
              <a:rPr lang="en-US" dirty="0">
                <a:latin typeface="Segoe UI Light"/>
                <a:cs typeface="Segoe UI Light"/>
              </a:rPr>
              <a:t>Aggregate, TGA-level Quarterly Assessments in the QMAC</a:t>
            </a:r>
            <a:br>
              <a:rPr lang="en-US" dirty="0"/>
            </a:br>
            <a:br>
              <a:rPr lang="en-US" dirty="0"/>
            </a:br>
            <a:endParaRPr lang="en-US" dirty="0"/>
          </a:p>
        </p:txBody>
      </p:sp>
      <p:sp>
        <p:nvSpPr>
          <p:cNvPr id="2" name="Footer Placeholder 2">
            <a:extLst>
              <a:ext uri="{FF2B5EF4-FFF2-40B4-BE49-F238E27FC236}">
                <a16:creationId xmlns:a16="http://schemas.microsoft.com/office/drawing/2014/main" id="{59B80A83-ACB7-C6A8-EA88-CF67ADA0C8CC}"/>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
        <p:nvSpPr>
          <p:cNvPr id="3" name="TextBox 2">
            <a:extLst>
              <a:ext uri="{FF2B5EF4-FFF2-40B4-BE49-F238E27FC236}">
                <a16:creationId xmlns:a16="http://schemas.microsoft.com/office/drawing/2014/main" id="{D55FB1A9-FE42-0B4D-043D-0565FF3B9C7C}"/>
              </a:ext>
            </a:extLst>
          </p:cNvPr>
          <p:cNvSpPr txBox="1"/>
          <p:nvPr/>
        </p:nvSpPr>
        <p:spPr>
          <a:xfrm>
            <a:off x="868276" y="1834314"/>
            <a:ext cx="1033312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Segoe UI"/>
                <a:cs typeface="Segoe UI"/>
              </a:rPr>
              <a:t>HC RWP staff will present aggregated, TGA-level quantitative data related to performance measures and the unified RW Part A QI goals to the QMAC for discussion and to determine possible future QI needs.  </a:t>
            </a:r>
            <a:endParaRPr lang="en-US">
              <a:ea typeface="Calibri"/>
              <a:cs typeface="Calibri"/>
            </a:endParaRPr>
          </a:p>
          <a:p>
            <a:pPr marL="285750" indent="-285750">
              <a:buFont typeface="Arial"/>
              <a:buChar char="•"/>
            </a:pPr>
            <a:endParaRPr lang="en-US" dirty="0">
              <a:highlight>
                <a:srgbClr val="FFFFFF"/>
              </a:highlight>
              <a:latin typeface="Segoe UI"/>
              <a:cs typeface="Segoe UI"/>
            </a:endParaRPr>
          </a:p>
          <a:p>
            <a:pPr marL="285750" indent="-285750">
              <a:buFont typeface="Arial"/>
              <a:buChar char="•"/>
            </a:pPr>
            <a:r>
              <a:rPr lang="en-US" dirty="0">
                <a:latin typeface="Segoe UI"/>
                <a:cs typeface="Segoe UI"/>
              </a:rPr>
              <a:t>Highlights from discussions with individual providers during the quarterly report calls may be useful to contribute for sharing and learning.</a:t>
            </a:r>
          </a:p>
          <a:p>
            <a:pPr marL="285750" indent="-285750">
              <a:buFont typeface="Arial"/>
              <a:buChar char="•"/>
            </a:pPr>
            <a:endParaRPr lang="en-US" dirty="0">
              <a:highlight>
                <a:srgbClr val="FFFFFF"/>
              </a:highlight>
              <a:latin typeface="Segoe UI"/>
              <a:cs typeface="Segoe UI"/>
            </a:endParaRPr>
          </a:p>
          <a:p>
            <a:pPr marL="285750" indent="-285750">
              <a:buFont typeface="Arial"/>
              <a:buChar char="•"/>
            </a:pPr>
            <a:r>
              <a:rPr lang="en-US" dirty="0">
                <a:latin typeface="Segoe UI"/>
                <a:cs typeface="Segoe UI"/>
              </a:rPr>
              <a:t>HC RWP staff will also present relevant epi data and may break down the performance measure information demographically or by other means for further assessment and analysis by the QMAC and to determine possible future QI needs.</a:t>
            </a:r>
          </a:p>
        </p:txBody>
      </p:sp>
      <p:pic>
        <p:nvPicPr>
          <p:cNvPr id="4" name="Picture 3" descr="Smaller arrows pointing towards a bigger arrow">
            <a:extLst>
              <a:ext uri="{FF2B5EF4-FFF2-40B4-BE49-F238E27FC236}">
                <a16:creationId xmlns:a16="http://schemas.microsoft.com/office/drawing/2014/main" id="{6396CA70-932B-F0C9-7A5A-7149643DFB3A}"/>
              </a:ext>
            </a:extLst>
          </p:cNvPr>
          <p:cNvPicPr>
            <a:picLocks noChangeAspect="1"/>
          </p:cNvPicPr>
          <p:nvPr/>
        </p:nvPicPr>
        <p:blipFill>
          <a:blip r:embed="rId2"/>
          <a:stretch>
            <a:fillRect/>
          </a:stretch>
        </p:blipFill>
        <p:spPr>
          <a:xfrm>
            <a:off x="3298656" y="4963024"/>
            <a:ext cx="5474371" cy="1012662"/>
          </a:xfrm>
          <a:prstGeom prst="rect">
            <a:avLst/>
          </a:prstGeom>
          <a:ln>
            <a:solidFill>
              <a:srgbClr val="4472C4"/>
            </a:solidFill>
          </a:ln>
        </p:spPr>
      </p:pic>
    </p:spTree>
    <p:extLst>
      <p:ext uri="{BB962C8B-B14F-4D97-AF65-F5344CB8AC3E}">
        <p14:creationId xmlns:p14="http://schemas.microsoft.com/office/powerpoint/2010/main" val="4217989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7DA5F9-7A41-A301-EF71-FBE4FFB6664E}"/>
              </a:ext>
            </a:extLst>
          </p:cNvPr>
          <p:cNvSpPr>
            <a:spLocks noGrp="1"/>
          </p:cNvSpPr>
          <p:nvPr>
            <p:ph sz="quarter" idx="12"/>
          </p:nvPr>
        </p:nvSpPr>
        <p:spPr>
          <a:xfrm>
            <a:off x="6388776" y="1189380"/>
            <a:ext cx="4954997" cy="4332514"/>
          </a:xfrm>
        </p:spPr>
        <p:txBody>
          <a:bodyPr>
            <a:normAutofit fontScale="70000" lnSpcReduction="20000"/>
          </a:bodyPr>
          <a:lstStyle/>
          <a:p>
            <a:pPr>
              <a:lnSpc>
                <a:spcPct val="120000"/>
              </a:lnSpc>
            </a:pPr>
            <a:r>
              <a:rPr lang="en-US"/>
              <a:t>Any findings that do not meet standards are discussed during the site visit – providers may have a deadline to provide documentation that was not available during the site visit.</a:t>
            </a:r>
          </a:p>
          <a:p>
            <a:pPr>
              <a:lnSpc>
                <a:spcPct val="120000"/>
              </a:lnSpc>
            </a:pPr>
            <a:r>
              <a:rPr lang="en-US"/>
              <a:t>Some findings may require the submission of a Corrective Action Plan within 60 days. The purpose is not to be punitive but to ensure that clients receive a comparably high level of service at any provider in the Ryan White system of care.</a:t>
            </a:r>
          </a:p>
        </p:txBody>
      </p:sp>
      <p:sp>
        <p:nvSpPr>
          <p:cNvPr id="3" name="Title 2">
            <a:extLst>
              <a:ext uri="{FF2B5EF4-FFF2-40B4-BE49-F238E27FC236}">
                <a16:creationId xmlns:a16="http://schemas.microsoft.com/office/drawing/2014/main" id="{84BF4264-6D1C-9F2D-63D3-231B960EB8F7}"/>
              </a:ext>
            </a:extLst>
          </p:cNvPr>
          <p:cNvSpPr>
            <a:spLocks noGrp="1"/>
          </p:cNvSpPr>
          <p:nvPr>
            <p:ph type="title"/>
          </p:nvPr>
        </p:nvSpPr>
        <p:spPr>
          <a:xfrm>
            <a:off x="838200" y="104441"/>
            <a:ext cx="10515600" cy="934537"/>
          </a:xfrm>
        </p:spPr>
        <p:txBody>
          <a:bodyPr/>
          <a:lstStyle/>
          <a:p>
            <a:pPr algn="ctr"/>
            <a:r>
              <a:rPr lang="en-US" dirty="0">
                <a:latin typeface="Segoe UI Light"/>
                <a:cs typeface="Segoe UI Light"/>
              </a:rPr>
              <a:t>Quality Assurance: Annual Site Visits</a:t>
            </a:r>
          </a:p>
        </p:txBody>
      </p:sp>
      <p:sp>
        <p:nvSpPr>
          <p:cNvPr id="4" name="Content Placeholder 3">
            <a:extLst>
              <a:ext uri="{FF2B5EF4-FFF2-40B4-BE49-F238E27FC236}">
                <a16:creationId xmlns:a16="http://schemas.microsoft.com/office/drawing/2014/main" id="{49D8AFD0-FB67-3570-B3DE-4E7F1CF7785C}"/>
              </a:ext>
            </a:extLst>
          </p:cNvPr>
          <p:cNvSpPr>
            <a:spLocks noGrp="1"/>
          </p:cNvSpPr>
          <p:nvPr>
            <p:ph sz="quarter" idx="13"/>
          </p:nvPr>
        </p:nvSpPr>
        <p:spPr>
          <a:xfrm>
            <a:off x="838201" y="1189380"/>
            <a:ext cx="4954997" cy="3797449"/>
          </a:xfrm>
        </p:spPr>
        <p:txBody>
          <a:bodyPr>
            <a:noAutofit/>
          </a:bodyPr>
          <a:lstStyle/>
          <a:p>
            <a:r>
              <a:rPr lang="en-US" sz="2000"/>
              <a:t>HC RWHAP staff meets with all Part A funded providers every spring to assess performance and ensure programmatic compliance with universal standards, service standards, and eligibility requirements.</a:t>
            </a:r>
          </a:p>
          <a:p>
            <a:r>
              <a:rPr lang="en-US" sz="2000"/>
              <a:t>HC RHWAP Grants Management, HIV Services Planning, and Quality Management staff will review client charts.</a:t>
            </a:r>
          </a:p>
          <a:p>
            <a:r>
              <a:rPr lang="en-US" sz="2000"/>
              <a:t>Contract Managers will meet with key staff to review finance, staffing, contract compliance, and program updates.</a:t>
            </a:r>
          </a:p>
        </p:txBody>
      </p:sp>
      <p:sp>
        <p:nvSpPr>
          <p:cNvPr id="6" name="Footer Placeholder 2">
            <a:extLst>
              <a:ext uri="{FF2B5EF4-FFF2-40B4-BE49-F238E27FC236}">
                <a16:creationId xmlns:a16="http://schemas.microsoft.com/office/drawing/2014/main" id="{5896192B-F2A9-8088-580A-0A4DC970474E}"/>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1754566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7D4A-CEFD-0BC4-853F-22632A7B62F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9CD08ED-E3AF-3202-E081-B143EE88C7EC}"/>
              </a:ext>
            </a:extLst>
          </p:cNvPr>
          <p:cNvSpPr>
            <a:spLocks noGrp="1"/>
          </p:cNvSpPr>
          <p:nvPr>
            <p:ph type="title"/>
          </p:nvPr>
        </p:nvSpPr>
        <p:spPr>
          <a:xfrm>
            <a:off x="838202" y="368456"/>
            <a:ext cx="10515601" cy="3060544"/>
          </a:xfrm>
        </p:spPr>
        <p:txBody>
          <a:bodyPr>
            <a:normAutofit/>
          </a:bodyPr>
          <a:lstStyle/>
          <a:p>
            <a:pPr algn="ctr"/>
            <a:r>
              <a:rPr lang="en-US" sz="4800" dirty="0">
                <a:latin typeface="Segoe UI Light"/>
                <a:cs typeface="Segoe UI Light"/>
              </a:rPr>
              <a:t>Quality Learning Community</a:t>
            </a:r>
            <a:endParaRPr lang="en-US" sz="4800" dirty="0"/>
          </a:p>
        </p:txBody>
      </p:sp>
      <p:sp>
        <p:nvSpPr>
          <p:cNvPr id="3" name="Footer Placeholder 2">
            <a:extLst>
              <a:ext uri="{FF2B5EF4-FFF2-40B4-BE49-F238E27FC236}">
                <a16:creationId xmlns:a16="http://schemas.microsoft.com/office/drawing/2014/main" id="{3B1F8E39-3F6C-5729-69DF-9F146D689C3E}"/>
              </a:ext>
            </a:extLst>
          </p:cNvPr>
          <p:cNvSpPr>
            <a:spLocks noGrp="1"/>
          </p:cNvSpPr>
          <p:nvPr>
            <p:ph type="ftr" sz="quarter" idx="10"/>
          </p:nvPr>
        </p:nvSpPr>
        <p:spPr>
          <a:xfrm>
            <a:off x="838199" y="6193363"/>
            <a:ext cx="8509001" cy="365125"/>
          </a:xfrm>
        </p:spPr>
        <p:txBody>
          <a:bodyPr/>
          <a:lstStyle/>
          <a:p>
            <a:r>
              <a:rPr lang="en-US">
                <a:latin typeface="Segoe UI"/>
                <a:ea typeface="Segoe UI" panose="020B0502040204020203" pitchFamily="34" charset="0"/>
                <a:cs typeface="Segoe UI"/>
              </a:rPr>
              <a:t>Hennepin County Quality Management Advisory Committee Meeting | February 19, 2026</a:t>
            </a:r>
            <a:endParaRPr lang="en-US" sz="1100">
              <a:latin typeface="Segoe UI Light"/>
              <a:ea typeface="Myriad Pro Light" charset="0"/>
              <a:cs typeface="Myriad Pro Light" charset="0"/>
            </a:endParaRPr>
          </a:p>
        </p:txBody>
      </p:sp>
    </p:spTree>
    <p:extLst>
      <p:ext uri="{BB962C8B-B14F-4D97-AF65-F5344CB8AC3E}">
        <p14:creationId xmlns:p14="http://schemas.microsoft.com/office/powerpoint/2010/main" val="2687855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70E8F-E2A0-1626-D072-56F3BAF0CCA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6146CF2-8994-98B6-049B-DB4C5A9EB986}"/>
              </a:ext>
            </a:extLst>
          </p:cNvPr>
          <p:cNvSpPr>
            <a:spLocks noGrp="1"/>
          </p:cNvSpPr>
          <p:nvPr>
            <p:ph type="title"/>
          </p:nvPr>
        </p:nvSpPr>
        <p:spPr>
          <a:xfrm>
            <a:off x="838202" y="368456"/>
            <a:ext cx="10515601" cy="3060544"/>
          </a:xfrm>
        </p:spPr>
        <p:txBody>
          <a:bodyPr>
            <a:normAutofit/>
          </a:bodyPr>
          <a:lstStyle/>
          <a:p>
            <a:pPr algn="ctr"/>
            <a:r>
              <a:rPr lang="en-US" sz="4800" dirty="0">
                <a:latin typeface="Segoe UI Light"/>
                <a:cs typeface="Segoe UI Light"/>
              </a:rPr>
              <a:t>Overview</a:t>
            </a:r>
            <a:endParaRPr lang="en-US" sz="4800" dirty="0"/>
          </a:p>
        </p:txBody>
      </p:sp>
    </p:spTree>
    <p:extLst>
      <p:ext uri="{BB962C8B-B14F-4D97-AF65-F5344CB8AC3E}">
        <p14:creationId xmlns:p14="http://schemas.microsoft.com/office/powerpoint/2010/main" val="2727425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1620-C914-0E68-A970-5A442BEF5C49}"/>
              </a:ext>
            </a:extLst>
          </p:cNvPr>
          <p:cNvSpPr>
            <a:spLocks noGrp="1"/>
          </p:cNvSpPr>
          <p:nvPr>
            <p:ph type="title"/>
          </p:nvPr>
        </p:nvSpPr>
        <p:spPr>
          <a:xfrm>
            <a:off x="1700462" y="365125"/>
            <a:ext cx="8851233" cy="854326"/>
          </a:xfrm>
          <a:ln>
            <a:solidFill>
              <a:schemeClr val="tx2"/>
            </a:solidFill>
          </a:ln>
        </p:spPr>
        <p:txBody>
          <a:bodyPr anchor="ctr">
            <a:normAutofit/>
          </a:bodyPr>
          <a:lstStyle/>
          <a:p>
            <a:pPr algn="ctr"/>
            <a:r>
              <a:rPr lang="en-US"/>
              <a:t>Quality Learning Community (QLC)</a:t>
            </a:r>
          </a:p>
        </p:txBody>
      </p:sp>
      <p:sp>
        <p:nvSpPr>
          <p:cNvPr id="3" name="Content Placeholder 2">
            <a:extLst>
              <a:ext uri="{FF2B5EF4-FFF2-40B4-BE49-F238E27FC236}">
                <a16:creationId xmlns:a16="http://schemas.microsoft.com/office/drawing/2014/main" id="{BE83811C-0315-E179-DCA1-5534643DA291}"/>
              </a:ext>
            </a:extLst>
          </p:cNvPr>
          <p:cNvSpPr>
            <a:spLocks noGrp="1"/>
          </p:cNvSpPr>
          <p:nvPr>
            <p:ph sz="quarter" idx="13"/>
          </p:nvPr>
        </p:nvSpPr>
        <p:spPr>
          <a:xfrm>
            <a:off x="601717" y="1828800"/>
            <a:ext cx="4968135" cy="3797449"/>
          </a:xfrm>
        </p:spPr>
        <p:txBody>
          <a:bodyPr vert="horz" lIns="91440" tIns="45720" rIns="91440" bIns="45720" rtlCol="0" anchor="t">
            <a:normAutofit/>
          </a:bodyPr>
          <a:lstStyle/>
          <a:p>
            <a:pPr>
              <a:lnSpc>
                <a:spcPct val="90000"/>
              </a:lnSpc>
            </a:pPr>
            <a:r>
              <a:rPr lang="en-US" sz="2000">
                <a:latin typeface="Segoe UI"/>
                <a:cs typeface="Segoe UI"/>
              </a:rPr>
              <a:t>Each</a:t>
            </a:r>
            <a:r>
              <a:rPr lang="en-US" sz="2000" dirty="0">
                <a:latin typeface="Segoe UI"/>
                <a:cs typeface="Segoe UI"/>
              </a:rPr>
              <a:t> month, information about relevant webinars, trainings, local events, and links to information that can help inform and supplement your work and quality efforts will be posted on the interactive Basecamp web page.</a:t>
            </a:r>
            <a:endParaRPr lang="en-US"/>
          </a:p>
          <a:p>
            <a:pPr>
              <a:lnSpc>
                <a:spcPct val="90000"/>
              </a:lnSpc>
            </a:pPr>
            <a:r>
              <a:rPr lang="en-US" sz="2000" dirty="0">
                <a:latin typeface="Segoe UI"/>
                <a:cs typeface="Segoe UI"/>
              </a:rPr>
              <a:t>Providers, community members, and consumers are all welcome to join. Send an email to </a:t>
            </a:r>
            <a:r>
              <a:rPr lang="en-US" sz="2000" dirty="0">
                <a:latin typeface="Segoe UI"/>
                <a:cs typeface="Segoe UI"/>
                <a:hlinkClick r:id="rId2"/>
              </a:rPr>
              <a:t>Scott.Bilodeau@hennepin.us</a:t>
            </a:r>
            <a:r>
              <a:rPr lang="en-US" sz="2000" dirty="0">
                <a:latin typeface="Segoe UI"/>
                <a:cs typeface="Segoe UI"/>
              </a:rPr>
              <a:t> to be included in email notifications.</a:t>
            </a:r>
          </a:p>
        </p:txBody>
      </p:sp>
      <p:sp>
        <p:nvSpPr>
          <p:cNvPr id="5" name="Footer Placeholder 2">
            <a:extLst>
              <a:ext uri="{FF2B5EF4-FFF2-40B4-BE49-F238E27FC236}">
                <a16:creationId xmlns:a16="http://schemas.microsoft.com/office/drawing/2014/main" id="{DAF2EF26-32BD-0C06-C3E7-B3D75998680A}"/>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pic>
        <p:nvPicPr>
          <p:cNvPr id="8" name="Content Placeholder 7" descr="Graphical user interface, application&#10;&#10;Description automatically generated">
            <a:extLst>
              <a:ext uri="{FF2B5EF4-FFF2-40B4-BE49-F238E27FC236}">
                <a16:creationId xmlns:a16="http://schemas.microsoft.com/office/drawing/2014/main" id="{12572764-79E0-24F8-A378-D7FF976A7E50}"/>
              </a:ext>
            </a:extLst>
          </p:cNvPr>
          <p:cNvPicPr>
            <a:picLocks noGrp="1" noChangeAspect="1"/>
          </p:cNvPicPr>
          <p:nvPr>
            <p:ph sz="quarter" idx="12"/>
          </p:nvPr>
        </p:nvPicPr>
        <p:blipFill>
          <a:blip r:embed="rId3"/>
          <a:stretch>
            <a:fillRect/>
          </a:stretch>
        </p:blipFill>
        <p:spPr>
          <a:xfrm>
            <a:off x="5938976" y="1615900"/>
            <a:ext cx="5874650" cy="4078733"/>
          </a:xfrm>
          <a:ln>
            <a:solidFill>
              <a:schemeClr val="tx1"/>
            </a:solidFill>
          </a:ln>
        </p:spPr>
      </p:pic>
    </p:spTree>
    <p:extLst>
      <p:ext uri="{BB962C8B-B14F-4D97-AF65-F5344CB8AC3E}">
        <p14:creationId xmlns:p14="http://schemas.microsoft.com/office/powerpoint/2010/main" val="4214036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7D4A-CEFD-0BC4-853F-22632A7B62F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9CD08ED-E3AF-3202-E081-B143EE88C7EC}"/>
              </a:ext>
            </a:extLst>
          </p:cNvPr>
          <p:cNvSpPr>
            <a:spLocks noGrp="1"/>
          </p:cNvSpPr>
          <p:nvPr>
            <p:ph type="title"/>
          </p:nvPr>
        </p:nvSpPr>
        <p:spPr>
          <a:xfrm>
            <a:off x="838202" y="599061"/>
            <a:ext cx="10515601" cy="3060544"/>
          </a:xfrm>
        </p:spPr>
        <p:txBody>
          <a:bodyPr>
            <a:normAutofit/>
          </a:bodyPr>
          <a:lstStyle/>
          <a:p>
            <a:pPr algn="ctr"/>
            <a:r>
              <a:rPr lang="en-US" sz="4800" dirty="0">
                <a:latin typeface="Segoe UI Light"/>
                <a:cs typeface="Segoe UI Light"/>
              </a:rPr>
              <a:t>Early Identification of Individuals with HIV/AIDS (EIIHA)</a:t>
            </a:r>
            <a:endParaRPr lang="en-US" sz="4800" dirty="0"/>
          </a:p>
        </p:txBody>
      </p:sp>
      <p:sp>
        <p:nvSpPr>
          <p:cNvPr id="3" name="Footer Placeholder 2">
            <a:extLst>
              <a:ext uri="{FF2B5EF4-FFF2-40B4-BE49-F238E27FC236}">
                <a16:creationId xmlns:a16="http://schemas.microsoft.com/office/drawing/2014/main" id="{3B1F8E39-3F6C-5729-69DF-9F146D689C3E}"/>
              </a:ext>
            </a:extLst>
          </p:cNvPr>
          <p:cNvSpPr>
            <a:spLocks noGrp="1"/>
          </p:cNvSpPr>
          <p:nvPr>
            <p:ph type="ftr" sz="quarter" idx="10"/>
          </p:nvPr>
        </p:nvSpPr>
        <p:spPr>
          <a:xfrm>
            <a:off x="838199" y="6193363"/>
            <a:ext cx="8509001" cy="365125"/>
          </a:xfrm>
        </p:spPr>
        <p:txBody>
          <a:bodyPr/>
          <a:lstStyle/>
          <a:p>
            <a:r>
              <a:rPr lang="en-US">
                <a:latin typeface="Segoe UI"/>
                <a:ea typeface="Segoe UI" panose="020B0502040204020203" pitchFamily="34" charset="0"/>
                <a:cs typeface="Segoe UI"/>
              </a:rPr>
              <a:t>Hennepin County Quality Management Advisory Committee Meeting | February 19, 2026</a:t>
            </a:r>
            <a:endParaRPr lang="en-US" sz="1100">
              <a:latin typeface="Segoe UI Light"/>
              <a:ea typeface="Myriad Pro Light" charset="0"/>
              <a:cs typeface="Myriad Pro Light" charset="0"/>
            </a:endParaRPr>
          </a:p>
        </p:txBody>
      </p:sp>
    </p:spTree>
    <p:extLst>
      <p:ext uri="{BB962C8B-B14F-4D97-AF65-F5344CB8AC3E}">
        <p14:creationId xmlns:p14="http://schemas.microsoft.com/office/powerpoint/2010/main" val="1204726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6573C3-52DC-77E8-C03C-95D7ABF6F3C9}"/>
              </a:ext>
            </a:extLst>
          </p:cNvPr>
          <p:cNvSpPr>
            <a:spLocks noGrp="1"/>
          </p:cNvSpPr>
          <p:nvPr>
            <p:ph sz="quarter" idx="12"/>
          </p:nvPr>
        </p:nvSpPr>
        <p:spPr>
          <a:xfrm>
            <a:off x="905422" y="1828799"/>
            <a:ext cx="4954997" cy="3797449"/>
          </a:xfrm>
        </p:spPr>
        <p:txBody>
          <a:bodyPr vert="horz" lIns="91440" tIns="45720" rIns="91440" bIns="45720" rtlCol="0" anchor="t">
            <a:normAutofit fontScale="92500" lnSpcReduction="10000"/>
          </a:bodyPr>
          <a:lstStyle/>
          <a:p>
            <a:r>
              <a:rPr lang="en-US" dirty="0">
                <a:latin typeface="Segoe UI"/>
                <a:cs typeface="Segoe UI"/>
              </a:rPr>
              <a:t>Early Intervention of Individuals with HIV/AIDS (EIIHA) is the identifying, counseling, testing, informing, and referring of undiagnosed and diagnosed individuals to appropriate services, as well as linking newly diagnosed HIV positive individuals to medical care.</a:t>
            </a:r>
          </a:p>
        </p:txBody>
      </p:sp>
      <p:sp>
        <p:nvSpPr>
          <p:cNvPr id="3" name="Title 2">
            <a:extLst>
              <a:ext uri="{FF2B5EF4-FFF2-40B4-BE49-F238E27FC236}">
                <a16:creationId xmlns:a16="http://schemas.microsoft.com/office/drawing/2014/main" id="{DC9D8F8B-DA2E-F1E3-DA85-5CD46A4FD1AB}"/>
              </a:ext>
            </a:extLst>
          </p:cNvPr>
          <p:cNvSpPr>
            <a:spLocks noGrp="1"/>
          </p:cNvSpPr>
          <p:nvPr>
            <p:ph type="title"/>
          </p:nvPr>
        </p:nvSpPr>
        <p:spPr>
          <a:xfrm>
            <a:off x="3043988" y="455361"/>
            <a:ext cx="5662865" cy="1024775"/>
          </a:xfrm>
          <a:ln>
            <a:solidFill>
              <a:schemeClr val="tx2"/>
            </a:solidFill>
          </a:ln>
        </p:spPr>
        <p:txBody>
          <a:bodyPr/>
          <a:lstStyle/>
          <a:p>
            <a:pPr algn="ctr"/>
            <a:r>
              <a:rPr lang="en-US"/>
              <a:t>EIIHA Overview</a:t>
            </a:r>
          </a:p>
        </p:txBody>
      </p:sp>
      <p:sp>
        <p:nvSpPr>
          <p:cNvPr id="4" name="Content Placeholder 3">
            <a:extLst>
              <a:ext uri="{FF2B5EF4-FFF2-40B4-BE49-F238E27FC236}">
                <a16:creationId xmlns:a16="http://schemas.microsoft.com/office/drawing/2014/main" id="{0DEC89BB-D090-97EF-FDC6-2987BE332C3C}"/>
              </a:ext>
            </a:extLst>
          </p:cNvPr>
          <p:cNvSpPr>
            <a:spLocks noGrp="1"/>
          </p:cNvSpPr>
          <p:nvPr>
            <p:ph sz="quarter" idx="13"/>
          </p:nvPr>
        </p:nvSpPr>
        <p:spPr>
          <a:xfrm>
            <a:off x="6220062" y="1828800"/>
            <a:ext cx="4954997" cy="3797449"/>
          </a:xfrm>
        </p:spPr>
        <p:txBody>
          <a:bodyPr>
            <a:normAutofit fontScale="85000" lnSpcReduction="20000"/>
          </a:bodyPr>
          <a:lstStyle/>
          <a:p>
            <a:r>
              <a:rPr lang="en-US"/>
              <a:t>The goals are to increase:</a:t>
            </a:r>
          </a:p>
          <a:p>
            <a:pPr lvl="1">
              <a:buFont typeface="Wingdings" panose="05000000000000000000" pitchFamily="2" charset="2"/>
              <a:buChar char="ü"/>
            </a:pPr>
            <a:r>
              <a:rPr lang="en-US"/>
              <a:t>the number of individuals aware of their status (testing);</a:t>
            </a:r>
          </a:p>
          <a:p>
            <a:pPr lvl="1">
              <a:buFont typeface="Wingdings" panose="05000000000000000000" pitchFamily="2" charset="2"/>
              <a:buChar char="ü"/>
            </a:pPr>
            <a:r>
              <a:rPr lang="en-US"/>
              <a:t>the number of HIV positive individuals who are in medical care (linkage); and</a:t>
            </a:r>
          </a:p>
          <a:p>
            <a:pPr lvl="1">
              <a:buFont typeface="Wingdings" panose="05000000000000000000" pitchFamily="2" charset="2"/>
              <a:buChar char="ü"/>
            </a:pPr>
            <a:r>
              <a:rPr lang="en-US"/>
              <a:t>the number of HIV negative individuals referred to services that contribute to keeping them HIV negative (referrals) – sometimes referred to as a Status Neutral Approach. </a:t>
            </a:r>
          </a:p>
        </p:txBody>
      </p:sp>
      <p:sp>
        <p:nvSpPr>
          <p:cNvPr id="6" name="Footer Placeholder 2">
            <a:extLst>
              <a:ext uri="{FF2B5EF4-FFF2-40B4-BE49-F238E27FC236}">
                <a16:creationId xmlns:a16="http://schemas.microsoft.com/office/drawing/2014/main" id="{2DAAD6D3-B7EF-D90A-BCD7-D7D99D2A2469}"/>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1074646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AFE500-6E3B-09EF-949C-C4D3C69A5F5F}"/>
              </a:ext>
            </a:extLst>
          </p:cNvPr>
          <p:cNvSpPr>
            <a:spLocks noGrp="1"/>
          </p:cNvSpPr>
          <p:nvPr>
            <p:ph sz="quarter" idx="12"/>
          </p:nvPr>
        </p:nvSpPr>
        <p:spPr>
          <a:xfrm>
            <a:off x="603592" y="1495926"/>
            <a:ext cx="5905492" cy="4670923"/>
          </a:xfrm>
        </p:spPr>
        <p:txBody>
          <a:bodyPr vert="horz" lIns="91440" tIns="45720" rIns="91440" bIns="45720" rtlCol="0" anchor="t">
            <a:normAutofit fontScale="77500" lnSpcReduction="20000"/>
          </a:bodyPr>
          <a:lstStyle/>
          <a:p>
            <a:r>
              <a:rPr lang="en-US" dirty="0">
                <a:latin typeface="Segoe UI"/>
                <a:cs typeface="Segoe UI"/>
              </a:rPr>
              <a:t>Per the 2009 Ryan White Act reauthorization, Planning Council is required to assess needs of those unaware of their status.</a:t>
            </a:r>
          </a:p>
          <a:p>
            <a:r>
              <a:rPr lang="en-US" dirty="0">
                <a:latin typeface="Segoe UI"/>
                <a:cs typeface="Segoe UI"/>
              </a:rPr>
              <a:t>EIIHA plans and efforts impact Part A Supplemental funding.</a:t>
            </a:r>
          </a:p>
          <a:p>
            <a:r>
              <a:rPr lang="en-US" dirty="0">
                <a:latin typeface="Segoe UI"/>
                <a:cs typeface="Segoe UI"/>
              </a:rPr>
              <a:t>The Council and grant recipients and subrecipients work towards reducing the proportion of PWH who are unaware of their status.</a:t>
            </a:r>
          </a:p>
          <a:p>
            <a:r>
              <a:rPr lang="en-US" dirty="0">
                <a:latin typeface="Segoe UI"/>
                <a:cs typeface="Segoe UI"/>
              </a:rPr>
              <a:t>HRSA requires Parts A and B recipient funders to have EIIHA plans in their grant applications – this accounts for 33% of Part A’s application score.</a:t>
            </a:r>
            <a:endParaRPr lang="en-US" dirty="0">
              <a:cs typeface="Segoe UI"/>
            </a:endParaRPr>
          </a:p>
          <a:p>
            <a:r>
              <a:rPr lang="en-US" dirty="0">
                <a:latin typeface="Segoe UI"/>
                <a:cs typeface="Segoe UI"/>
              </a:rPr>
              <a:t>“Diagnose” is the first pillar of Minnesota’s and the Part A 13-county grant area’s Integrated HIV Prevention and Care Plan</a:t>
            </a:r>
          </a:p>
        </p:txBody>
      </p:sp>
      <p:sp>
        <p:nvSpPr>
          <p:cNvPr id="6" name="Text Placeholder 5">
            <a:extLst>
              <a:ext uri="{FF2B5EF4-FFF2-40B4-BE49-F238E27FC236}">
                <a16:creationId xmlns:a16="http://schemas.microsoft.com/office/drawing/2014/main" id="{52DB8536-5F1A-808A-F967-BB2BA167D1D5}"/>
              </a:ext>
            </a:extLst>
          </p:cNvPr>
          <p:cNvSpPr>
            <a:spLocks noGrp="1"/>
          </p:cNvSpPr>
          <p:nvPr>
            <p:ph type="body" sz="quarter" idx="14"/>
          </p:nvPr>
        </p:nvSpPr>
        <p:spPr>
          <a:xfrm>
            <a:off x="835200" y="607663"/>
            <a:ext cx="4974047" cy="677863"/>
          </a:xfrm>
        </p:spPr>
        <p:txBody>
          <a:bodyPr/>
          <a:lstStyle/>
          <a:p>
            <a:pPr algn="ctr"/>
            <a:r>
              <a:rPr lang="en-US" b="1"/>
              <a:t>EIIHA Background</a:t>
            </a:r>
          </a:p>
        </p:txBody>
      </p:sp>
      <p:sp>
        <p:nvSpPr>
          <p:cNvPr id="7" name="Text Placeholder 6">
            <a:extLst>
              <a:ext uri="{FF2B5EF4-FFF2-40B4-BE49-F238E27FC236}">
                <a16:creationId xmlns:a16="http://schemas.microsoft.com/office/drawing/2014/main" id="{7A33728D-9FC0-3BC5-5C6A-F459DE11DF2D}"/>
              </a:ext>
            </a:extLst>
          </p:cNvPr>
          <p:cNvSpPr>
            <a:spLocks noGrp="1"/>
          </p:cNvSpPr>
          <p:nvPr>
            <p:ph type="body" sz="quarter" idx="15"/>
          </p:nvPr>
        </p:nvSpPr>
        <p:spPr>
          <a:xfrm>
            <a:off x="6752732" y="607662"/>
            <a:ext cx="4974047" cy="677863"/>
          </a:xfrm>
        </p:spPr>
        <p:txBody>
          <a:bodyPr/>
          <a:lstStyle/>
          <a:p>
            <a:pPr algn="ctr"/>
            <a:r>
              <a:rPr lang="en-US" b="1"/>
              <a:t>3-Year EIIHA Cycle</a:t>
            </a:r>
          </a:p>
        </p:txBody>
      </p:sp>
      <p:graphicFrame>
        <p:nvGraphicFramePr>
          <p:cNvPr id="10" name="Content Placeholder 9">
            <a:extLst>
              <a:ext uri="{FF2B5EF4-FFF2-40B4-BE49-F238E27FC236}">
                <a16:creationId xmlns:a16="http://schemas.microsoft.com/office/drawing/2014/main" id="{CA904698-7A50-CB7B-191E-EC975FFA309C}"/>
              </a:ext>
            </a:extLst>
          </p:cNvPr>
          <p:cNvGraphicFramePr>
            <a:graphicFrameLocks noGrp="1"/>
          </p:cNvGraphicFramePr>
          <p:nvPr>
            <p:extLst>
              <p:ext uri="{D42A27DB-BD31-4B8C-83A1-F6EECF244321}">
                <p14:modId xmlns:p14="http://schemas.microsoft.com/office/powerpoint/2010/main" val="1570992262"/>
              </p:ext>
            </p:extLst>
          </p:nvPr>
        </p:nvGraphicFramePr>
        <p:xfrm>
          <a:off x="5413712" y="1564493"/>
          <a:ext cx="7652085" cy="4543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2">
            <a:extLst>
              <a:ext uri="{FF2B5EF4-FFF2-40B4-BE49-F238E27FC236}">
                <a16:creationId xmlns:a16="http://schemas.microsoft.com/office/drawing/2014/main" id="{6F64C37D-62FB-6CCE-0D44-173F44FF419B}"/>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134314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216F-12D6-3479-F9EB-2B650EE816CF}"/>
              </a:ext>
            </a:extLst>
          </p:cNvPr>
          <p:cNvSpPr>
            <a:spLocks noGrp="1"/>
          </p:cNvSpPr>
          <p:nvPr>
            <p:ph type="title"/>
          </p:nvPr>
        </p:nvSpPr>
        <p:spPr>
          <a:xfrm>
            <a:off x="838200" y="-2737"/>
            <a:ext cx="10515600" cy="1325563"/>
          </a:xfrm>
        </p:spPr>
        <p:txBody>
          <a:bodyPr/>
          <a:lstStyle/>
          <a:p>
            <a:r>
              <a:rPr lang="en-US"/>
              <a:t>Minnesota EIIHA Workgroup</a:t>
            </a:r>
          </a:p>
        </p:txBody>
      </p:sp>
      <p:sp>
        <p:nvSpPr>
          <p:cNvPr id="3" name="Content Placeholder 2">
            <a:extLst>
              <a:ext uri="{FF2B5EF4-FFF2-40B4-BE49-F238E27FC236}">
                <a16:creationId xmlns:a16="http://schemas.microsoft.com/office/drawing/2014/main" id="{CE990931-BB47-812B-8E7C-56BAA79A3B7D}"/>
              </a:ext>
            </a:extLst>
          </p:cNvPr>
          <p:cNvSpPr>
            <a:spLocks noGrp="1"/>
          </p:cNvSpPr>
          <p:nvPr>
            <p:ph sz="quarter" idx="11"/>
          </p:nvPr>
        </p:nvSpPr>
        <p:spPr>
          <a:xfrm>
            <a:off x="839431" y="1484919"/>
            <a:ext cx="10976915" cy="3651794"/>
          </a:xfrm>
        </p:spPr>
        <p:txBody>
          <a:bodyPr vert="horz" lIns="91440" tIns="45720" rIns="91440" bIns="45720" rtlCol="0" anchor="t">
            <a:noAutofit/>
          </a:bodyPr>
          <a:lstStyle/>
          <a:p>
            <a:r>
              <a:rPr lang="en-US" sz="2000" dirty="0">
                <a:latin typeface="Segoe UI"/>
                <a:cs typeface="Segoe UI"/>
              </a:rPr>
              <a:t>Consists largely of providers (Ryan White and MDH-funded) involved with EIS-related outreach testing and care linkage services. </a:t>
            </a:r>
          </a:p>
          <a:p>
            <a:r>
              <a:rPr lang="en-US" sz="2000" dirty="0">
                <a:latin typeface="Segoe UI"/>
                <a:cs typeface="Segoe UI"/>
              </a:rPr>
              <a:t>Reviews epidemiological data and makes recommendations to recipients and to the Council.</a:t>
            </a:r>
          </a:p>
          <a:p>
            <a:r>
              <a:rPr lang="en-US" sz="2000" dirty="0">
                <a:latin typeface="Segoe UI"/>
                <a:cs typeface="Segoe UI"/>
              </a:rPr>
              <a:t>Meets annually.</a:t>
            </a:r>
          </a:p>
          <a:p>
            <a:r>
              <a:rPr lang="en-US" sz="2000" dirty="0">
                <a:latin typeface="Segoe UI"/>
                <a:cs typeface="Segoe UI"/>
              </a:rPr>
              <a:t>Creates, monitors, and evaluates progress towards EIIHA goals over three year cycles.</a:t>
            </a:r>
          </a:p>
          <a:p>
            <a:r>
              <a:rPr lang="en-US" sz="2000" dirty="0">
                <a:latin typeface="Segoe UI"/>
                <a:cs typeface="Segoe UI"/>
              </a:rPr>
              <a:t>Meetings announced at QMAC, Basecamp, and through other community distribution lists. Contact HC RW Program Quality Management staff if interested.</a:t>
            </a:r>
          </a:p>
        </p:txBody>
      </p:sp>
      <p:sp>
        <p:nvSpPr>
          <p:cNvPr id="5" name="Footer Placeholder 2">
            <a:extLst>
              <a:ext uri="{FF2B5EF4-FFF2-40B4-BE49-F238E27FC236}">
                <a16:creationId xmlns:a16="http://schemas.microsoft.com/office/drawing/2014/main" id="{6B9EC312-2205-A093-A942-91EF9743A5D8}"/>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4224485800"/>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EE082D-78E4-1CFB-0EB6-C388976D1B73}"/>
              </a:ext>
            </a:extLst>
          </p:cNvPr>
          <p:cNvSpPr>
            <a:spLocks noGrp="1"/>
          </p:cNvSpPr>
          <p:nvPr>
            <p:ph sz="quarter" idx="12"/>
          </p:nvPr>
        </p:nvSpPr>
        <p:spPr>
          <a:xfrm>
            <a:off x="6398803" y="1818773"/>
            <a:ext cx="4954997" cy="4228580"/>
          </a:xfrm>
        </p:spPr>
        <p:txBody>
          <a:bodyPr vert="horz" lIns="91440" tIns="45720" rIns="91440" bIns="45720" rtlCol="0" anchor="t">
            <a:normAutofit fontScale="92500" lnSpcReduction="20000"/>
          </a:bodyPr>
          <a:lstStyle/>
          <a:p>
            <a:pPr>
              <a:lnSpc>
                <a:spcPct val="90000"/>
              </a:lnSpc>
            </a:pPr>
            <a:r>
              <a:rPr lang="en-US" dirty="0">
                <a:latin typeface="Segoe UI"/>
                <a:cs typeface="Segoe UI"/>
              </a:rPr>
              <a:t>Early Intervention Services</a:t>
            </a:r>
          </a:p>
          <a:p>
            <a:pPr>
              <a:lnSpc>
                <a:spcPct val="90000"/>
              </a:lnSpc>
            </a:pPr>
            <a:r>
              <a:rPr lang="en-US" dirty="0">
                <a:latin typeface="Segoe UI"/>
                <a:cs typeface="Segoe UI"/>
              </a:rPr>
              <a:t>Counseling and HIV Testing</a:t>
            </a:r>
          </a:p>
          <a:p>
            <a:pPr>
              <a:lnSpc>
                <a:spcPct val="90000"/>
              </a:lnSpc>
            </a:pPr>
            <a:r>
              <a:rPr lang="en-US" dirty="0">
                <a:latin typeface="Segoe UI"/>
                <a:cs typeface="Segoe UI"/>
              </a:rPr>
              <a:t>Syringe Services</a:t>
            </a:r>
          </a:p>
          <a:p>
            <a:pPr>
              <a:lnSpc>
                <a:spcPct val="90000"/>
              </a:lnSpc>
            </a:pPr>
            <a:r>
              <a:rPr lang="en-US" dirty="0">
                <a:latin typeface="Segoe UI"/>
                <a:cs typeface="Segoe UI"/>
              </a:rPr>
              <a:t>HIV Education &amp; Outreach</a:t>
            </a:r>
          </a:p>
          <a:p>
            <a:pPr>
              <a:lnSpc>
                <a:spcPct val="90000"/>
              </a:lnSpc>
            </a:pPr>
            <a:r>
              <a:rPr lang="en-US" dirty="0">
                <a:latin typeface="Segoe UI"/>
                <a:cs typeface="Segoe UI"/>
              </a:rPr>
              <a:t>Status Neutral / Whole Person Prevention and Care</a:t>
            </a:r>
          </a:p>
          <a:p>
            <a:pPr>
              <a:lnSpc>
                <a:spcPct val="90000"/>
              </a:lnSpc>
            </a:pPr>
            <a:r>
              <a:rPr lang="en-US" dirty="0">
                <a:latin typeface="Segoe UI"/>
                <a:cs typeface="Segoe UI"/>
              </a:rPr>
              <a:t>Partner Services</a:t>
            </a:r>
          </a:p>
          <a:p>
            <a:pPr>
              <a:lnSpc>
                <a:spcPct val="90000"/>
              </a:lnSpc>
            </a:pPr>
            <a:r>
              <a:rPr lang="en-US" dirty="0" err="1">
                <a:latin typeface="Segoe UI"/>
                <a:cs typeface="Segoe UI"/>
              </a:rPr>
              <a:t>PrEP</a:t>
            </a:r>
          </a:p>
        </p:txBody>
      </p:sp>
      <p:sp>
        <p:nvSpPr>
          <p:cNvPr id="4" name="Title 3">
            <a:extLst>
              <a:ext uri="{FF2B5EF4-FFF2-40B4-BE49-F238E27FC236}">
                <a16:creationId xmlns:a16="http://schemas.microsoft.com/office/drawing/2014/main" id="{102C8377-08C7-8DCB-106A-F9910B12964D}"/>
              </a:ext>
            </a:extLst>
          </p:cNvPr>
          <p:cNvSpPr>
            <a:spLocks noGrp="1"/>
          </p:cNvSpPr>
          <p:nvPr>
            <p:ph type="title"/>
          </p:nvPr>
        </p:nvSpPr>
        <p:spPr>
          <a:xfrm>
            <a:off x="838200" y="365125"/>
            <a:ext cx="10515600" cy="1104985"/>
          </a:xfrm>
        </p:spPr>
        <p:txBody>
          <a:bodyPr anchor="ctr">
            <a:normAutofit fontScale="90000"/>
          </a:bodyPr>
          <a:lstStyle/>
          <a:p>
            <a:pPr algn="ctr"/>
            <a:r>
              <a:rPr lang="en-US" dirty="0">
                <a:latin typeface="Segoe UI Light"/>
                <a:cs typeface="Segoe UI Light"/>
              </a:rPr>
              <a:t>EIIHA Related Services (Ryan White and RW-adjacent services)</a:t>
            </a:r>
            <a:endParaRPr lang="en-US" dirty="0"/>
          </a:p>
        </p:txBody>
      </p:sp>
      <p:pic>
        <p:nvPicPr>
          <p:cNvPr id="7" name="Picture 6" descr="Hands holding puzzle pieces">
            <a:extLst>
              <a:ext uri="{FF2B5EF4-FFF2-40B4-BE49-F238E27FC236}">
                <a16:creationId xmlns:a16="http://schemas.microsoft.com/office/drawing/2014/main" id="{3BF12732-AA73-5134-96B1-7CDD9C3F1C1A}"/>
              </a:ext>
            </a:extLst>
          </p:cNvPr>
          <p:cNvPicPr>
            <a:picLocks noChangeAspect="1"/>
          </p:cNvPicPr>
          <p:nvPr/>
        </p:nvPicPr>
        <p:blipFill>
          <a:blip r:embed="rId2"/>
          <a:stretch>
            <a:fillRect/>
          </a:stretch>
        </p:blipFill>
        <p:spPr>
          <a:xfrm>
            <a:off x="838199" y="1937532"/>
            <a:ext cx="4954997" cy="3579985"/>
          </a:xfrm>
          <a:prstGeom prst="rect">
            <a:avLst/>
          </a:prstGeom>
          <a:noFill/>
        </p:spPr>
      </p:pic>
      <p:sp>
        <p:nvSpPr>
          <p:cNvPr id="3" name="Footer Placeholder 2">
            <a:extLst>
              <a:ext uri="{FF2B5EF4-FFF2-40B4-BE49-F238E27FC236}">
                <a16:creationId xmlns:a16="http://schemas.microsoft.com/office/drawing/2014/main" id="{B6B46CAA-4FEB-10FE-AB52-6B5016E7188B}"/>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4181488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525900-45F9-E9C5-E3A9-03D9787879F5}"/>
              </a:ext>
            </a:extLst>
          </p:cNvPr>
          <p:cNvSpPr>
            <a:spLocks noGrp="1"/>
          </p:cNvSpPr>
          <p:nvPr>
            <p:ph sz="quarter" idx="13"/>
          </p:nvPr>
        </p:nvSpPr>
        <p:spPr>
          <a:xfrm>
            <a:off x="744872" y="1383047"/>
            <a:ext cx="5643224" cy="5068983"/>
          </a:xfrm>
        </p:spPr>
        <p:txBody>
          <a:bodyPr vert="horz" lIns="91440" tIns="45720" rIns="91440" bIns="45720" rtlCol="0" anchor="t">
            <a:normAutofit/>
          </a:bodyPr>
          <a:lstStyle/>
          <a:p>
            <a:pPr marL="0" indent="0">
              <a:lnSpc>
                <a:spcPct val="90000"/>
              </a:lnSpc>
              <a:buNone/>
            </a:pPr>
            <a:r>
              <a:rPr lang="en-US" sz="1600" i="1" dirty="0">
                <a:latin typeface="Segoe UI"/>
                <a:cs typeface="Segoe UI"/>
              </a:rPr>
              <a:t>The goal of quality management is to ensure services meet intended standards of care, to be compliant, and to improve services, client health outcomes, and/or client satisfaction</a:t>
            </a:r>
          </a:p>
          <a:p>
            <a:pPr marL="0" indent="0">
              <a:lnSpc>
                <a:spcPct val="90000"/>
              </a:lnSpc>
              <a:buNone/>
            </a:pPr>
            <a:r>
              <a:rPr lang="en-US" sz="1600" i="1" dirty="0">
                <a:latin typeface="Segoe UI"/>
                <a:cs typeface="Segoe UI"/>
              </a:rPr>
              <a:t>To do so, we establish and assess performance measures quarterly for services with 15+% service utilization, which, in addition to looking at the demographic breakdown of the data, general epi trends, and past performance, allow us to unearth needs such as addressing demonstrated disparities (for example). This may form the basis for a good goal for the quality improvement plan!!</a:t>
            </a:r>
          </a:p>
          <a:p>
            <a:pPr marL="0" indent="0">
              <a:lnSpc>
                <a:spcPct val="90000"/>
              </a:lnSpc>
              <a:buNone/>
            </a:pPr>
            <a:r>
              <a:rPr lang="en-US" sz="1600" i="1" dirty="0">
                <a:latin typeface="Segoe UI"/>
                <a:cs typeface="Segoe UI"/>
              </a:rPr>
              <a:t>QI is a fun and oftentimes interesting opportunity to experiment and try out some new approaches together in a measured way to improve services and client health outcomes and satisfaction – all while learning together in the process! </a:t>
            </a:r>
            <a:endParaRPr lang="en-US" dirty="0">
              <a:latin typeface="Segoe UI"/>
              <a:cs typeface="Segoe UI"/>
            </a:endParaRPr>
          </a:p>
          <a:p>
            <a:pPr marL="0" indent="0">
              <a:lnSpc>
                <a:spcPct val="90000"/>
              </a:lnSpc>
              <a:buNone/>
            </a:pPr>
            <a:r>
              <a:rPr lang="en-US" sz="1600" i="1" dirty="0">
                <a:latin typeface="Segoe UI"/>
                <a:cs typeface="Segoe UI"/>
              </a:rPr>
              <a:t>HC RWP Quality Management staff are here to clear any confusion you may have and to support you in reaching QI Goals! </a:t>
            </a:r>
            <a:endParaRPr lang="en-US" sz="1600" i="1" dirty="0">
              <a:cs typeface="Segoe UI"/>
            </a:endParaRPr>
          </a:p>
        </p:txBody>
      </p:sp>
      <p:pic>
        <p:nvPicPr>
          <p:cNvPr id="7" name="Content Placeholder 6" descr="People working on ideas">
            <a:extLst>
              <a:ext uri="{FF2B5EF4-FFF2-40B4-BE49-F238E27FC236}">
                <a16:creationId xmlns:a16="http://schemas.microsoft.com/office/drawing/2014/main" id="{0D3F7C5B-CA5E-6216-43E2-6EDDAE935378}"/>
              </a:ext>
            </a:extLst>
          </p:cNvPr>
          <p:cNvPicPr>
            <a:picLocks noGrp="1" noChangeAspect="1"/>
          </p:cNvPicPr>
          <p:nvPr>
            <p:ph type="pic" sz="quarter" idx="14"/>
          </p:nvPr>
        </p:nvPicPr>
        <p:blipFill rotWithShape="1">
          <a:blip r:embed="rId2"/>
          <a:srcRect l="17757" r="25599" b="2"/>
          <a:stretch/>
        </p:blipFill>
        <p:spPr>
          <a:xfrm>
            <a:off x="7253705" y="10"/>
            <a:ext cx="4938295" cy="6857990"/>
          </a:xfrm>
          <a:noFill/>
        </p:spPr>
      </p:pic>
      <p:sp>
        <p:nvSpPr>
          <p:cNvPr id="3" name="Title 2">
            <a:extLst>
              <a:ext uri="{FF2B5EF4-FFF2-40B4-BE49-F238E27FC236}">
                <a16:creationId xmlns:a16="http://schemas.microsoft.com/office/drawing/2014/main" id="{6FC9AA5B-41A7-E9CF-7DDB-008A49CAA3E6}"/>
              </a:ext>
            </a:extLst>
          </p:cNvPr>
          <p:cNvSpPr>
            <a:spLocks noGrp="1"/>
          </p:cNvSpPr>
          <p:nvPr>
            <p:ph type="title"/>
          </p:nvPr>
        </p:nvSpPr>
        <p:spPr>
          <a:xfrm>
            <a:off x="156411" y="90977"/>
            <a:ext cx="6829916" cy="1295485"/>
          </a:xfrm>
        </p:spPr>
        <p:txBody>
          <a:bodyPr anchor="ctr">
            <a:normAutofit/>
          </a:bodyPr>
          <a:lstStyle/>
          <a:p>
            <a:pPr algn="ctr"/>
            <a:r>
              <a:rPr lang="en-US" sz="3200" dirty="0">
                <a:latin typeface="Segoe UI Light"/>
                <a:cs typeface="Segoe UI Light"/>
              </a:rPr>
              <a:t>So... Quality Management in a "nutshell"...</a:t>
            </a:r>
            <a:endParaRPr lang="en-US" sz="3200" dirty="0"/>
          </a:p>
        </p:txBody>
      </p:sp>
      <p:sp>
        <p:nvSpPr>
          <p:cNvPr id="2" name="Footer Placeholder 2">
            <a:extLst>
              <a:ext uri="{FF2B5EF4-FFF2-40B4-BE49-F238E27FC236}">
                <a16:creationId xmlns:a16="http://schemas.microsoft.com/office/drawing/2014/main" id="{F157F2BF-5DCB-5FC4-8875-603782FCA83F}"/>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589503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B2BB52-6B50-53BE-50E2-8389AE366A37}"/>
              </a:ext>
            </a:extLst>
          </p:cNvPr>
          <p:cNvSpPr>
            <a:spLocks noGrp="1"/>
          </p:cNvSpPr>
          <p:nvPr>
            <p:ph type="title"/>
          </p:nvPr>
        </p:nvSpPr>
        <p:spPr/>
        <p:txBody>
          <a:bodyPr>
            <a:normAutofit fontScale="90000"/>
          </a:bodyPr>
          <a:lstStyle/>
          <a:p>
            <a:pPr algn="ctr"/>
            <a:r>
              <a:rPr lang="en-US" dirty="0">
                <a:solidFill>
                  <a:schemeClr val="bg1"/>
                </a:solidFill>
                <a:latin typeface="Arial Nova"/>
                <a:cs typeface="Segoe UI Light"/>
              </a:rPr>
              <a:t>Please contact me at any time with questions or to provide additional feedback or input</a:t>
            </a:r>
          </a:p>
        </p:txBody>
      </p:sp>
      <p:pic>
        <p:nvPicPr>
          <p:cNvPr id="8" name="Picture 7" descr="A person taking a selfie&#10;&#10;Description automatically generated">
            <a:extLst>
              <a:ext uri="{FF2B5EF4-FFF2-40B4-BE49-F238E27FC236}">
                <a16:creationId xmlns:a16="http://schemas.microsoft.com/office/drawing/2014/main" id="{02DACF98-5ACA-9C8F-DE8F-C7B529BD952F}"/>
              </a:ext>
            </a:extLst>
          </p:cNvPr>
          <p:cNvPicPr>
            <a:picLocks noChangeAspect="1"/>
          </p:cNvPicPr>
          <p:nvPr/>
        </p:nvPicPr>
        <p:blipFill>
          <a:blip r:embed="rId2"/>
          <a:stretch>
            <a:fillRect/>
          </a:stretch>
        </p:blipFill>
        <p:spPr>
          <a:xfrm>
            <a:off x="4509250" y="2045721"/>
            <a:ext cx="2844346" cy="2844346"/>
          </a:xfrm>
          <a:prstGeom prst="rect">
            <a:avLst/>
          </a:prstGeom>
        </p:spPr>
      </p:pic>
      <p:sp>
        <p:nvSpPr>
          <p:cNvPr id="13" name="TextBox 12">
            <a:extLst>
              <a:ext uri="{FF2B5EF4-FFF2-40B4-BE49-F238E27FC236}">
                <a16:creationId xmlns:a16="http://schemas.microsoft.com/office/drawing/2014/main" id="{AF8D0EDD-4249-1EA0-B1BD-7DEA845DF940}"/>
              </a:ext>
            </a:extLst>
          </p:cNvPr>
          <p:cNvSpPr txBox="1"/>
          <p:nvPr/>
        </p:nvSpPr>
        <p:spPr>
          <a:xfrm>
            <a:off x="3853592" y="5134141"/>
            <a:ext cx="4172402" cy="98488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AFAFA"/>
                </a:solidFill>
                <a:effectLst/>
                <a:uLnTx/>
                <a:uFillTx/>
                <a:latin typeface="Arial Nova"/>
                <a:ea typeface="+mn-ea"/>
                <a:cs typeface="+mn-cs"/>
              </a:rPr>
              <a:t>Scott Bilodeau</a:t>
            </a:r>
            <a:endParaRPr kumimoji="0" lang="en-US" sz="2200" b="1" i="0" u="none" strike="noStrike" kern="1200" cap="none" spc="0" normalizeH="0" baseline="0" noProof="0" dirty="0">
              <a:ln>
                <a:noFill/>
              </a:ln>
              <a:solidFill>
                <a:srgbClr val="FAFAFA"/>
              </a:solidFill>
              <a:effectLst/>
              <a:uLnTx/>
              <a:uFillTx/>
              <a:latin typeface="Arial Nova"/>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AFAFA"/>
                </a:solidFill>
                <a:effectLst/>
                <a:uLnTx/>
                <a:uFillTx/>
                <a:latin typeface="Arial Nova"/>
                <a:ea typeface="+mn-ea"/>
                <a:cs typeface="+mn-cs"/>
              </a:rPr>
              <a:t>Quality Management Coordinator</a:t>
            </a:r>
            <a:endParaRPr kumimoji="0" lang="en-US" sz="1800" b="0" i="0" u="none" strike="noStrike" kern="1200" cap="none" spc="0" normalizeH="0" baseline="0" noProof="0" dirty="0">
              <a:ln>
                <a:noFill/>
              </a:ln>
              <a:solidFill>
                <a:srgbClr val="FAFAFA"/>
              </a:solidFill>
              <a:effectLst/>
              <a:uLnTx/>
              <a:uFillTx/>
              <a:latin typeface="Arial Nova"/>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AFAFA"/>
                </a:solidFill>
                <a:effectLst/>
                <a:uLnTx/>
                <a:uFillTx/>
                <a:latin typeface="Arial Nova"/>
                <a:ea typeface="+mn-ea"/>
                <a:cs typeface="+mn-cs"/>
                <a:hlinkClick r:id="rId3">
                  <a:extLst>
                    <a:ext uri="{A12FA001-AC4F-418D-AE19-62706E023703}">
                      <ahyp:hlinkClr xmlns:ahyp="http://schemas.microsoft.com/office/drawing/2018/hyperlinkcolor" val="tx"/>
                    </a:ext>
                  </a:extLst>
                </a:hlinkClick>
              </a:rPr>
              <a:t>Scott.Bilodeau@Hennepin.us</a:t>
            </a:r>
            <a:r>
              <a:rPr kumimoji="0" lang="en-US" sz="1800" b="0" i="1" u="none" strike="noStrike" kern="1200" cap="none" spc="0" normalizeH="0" baseline="0" noProof="0" dirty="0">
                <a:ln>
                  <a:noFill/>
                </a:ln>
                <a:solidFill>
                  <a:srgbClr val="FAFAFA"/>
                </a:solidFill>
                <a:effectLst/>
                <a:uLnTx/>
                <a:uFillTx/>
                <a:latin typeface="Arial Nova"/>
                <a:ea typeface="+mn-ea"/>
                <a:cs typeface="+mn-cs"/>
              </a:rPr>
              <a:t> </a:t>
            </a:r>
            <a:endParaRPr kumimoji="0" lang="en-US" sz="1800" b="0" i="1" u="none" strike="noStrike" kern="1200" cap="none" spc="0" normalizeH="0" baseline="0" noProof="0" dirty="0">
              <a:ln>
                <a:noFill/>
              </a:ln>
              <a:solidFill>
                <a:srgbClr val="FAFAFA"/>
              </a:solidFill>
              <a:effectLst/>
              <a:uLnTx/>
              <a:uFillTx/>
              <a:latin typeface="Arial Nova"/>
              <a:ea typeface="Calibri"/>
              <a:cs typeface="Calibri"/>
            </a:endParaRPr>
          </a:p>
        </p:txBody>
      </p:sp>
      <p:sp>
        <p:nvSpPr>
          <p:cNvPr id="3" name="TextBox 2">
            <a:extLst>
              <a:ext uri="{FF2B5EF4-FFF2-40B4-BE49-F238E27FC236}">
                <a16:creationId xmlns:a16="http://schemas.microsoft.com/office/drawing/2014/main" id="{9DF72F18-9881-F8CC-5850-15CEFFAB17DE}"/>
              </a:ext>
            </a:extLst>
          </p:cNvPr>
          <p:cNvSpPr txBox="1"/>
          <p:nvPr/>
        </p:nvSpPr>
        <p:spPr>
          <a:xfrm>
            <a:off x="838199" y="2008414"/>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1" u="none" strike="noStrike" kern="1200" cap="none" spc="0" normalizeH="0" baseline="0" noProof="0" dirty="0">
                <a:ln>
                  <a:noFill/>
                </a:ln>
                <a:solidFill>
                  <a:srgbClr val="FAFAFA"/>
                </a:solidFill>
                <a:effectLst/>
                <a:uLnTx/>
                <a:uFillTx/>
                <a:latin typeface="Calibri" panose="020F0502020204030204"/>
                <a:ea typeface="Calibri"/>
                <a:cs typeface="Calibri"/>
              </a:rPr>
              <a:t>Ask me a question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1" u="none" strike="noStrike" kern="1200" cap="none" spc="0" normalizeH="0" baseline="0" noProof="0" dirty="0">
              <a:ln>
                <a:noFill/>
              </a:ln>
              <a:solidFill>
                <a:srgbClr val="FAFAFA"/>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1" u="none" strike="noStrike" kern="1200" cap="none" spc="0" normalizeH="0" baseline="0" noProof="0" dirty="0">
                <a:ln>
                  <a:noFill/>
                </a:ln>
                <a:solidFill>
                  <a:srgbClr val="FAFAFA"/>
                </a:solidFill>
                <a:effectLst/>
                <a:uLnTx/>
                <a:uFillTx/>
                <a:latin typeface="Calibri" panose="020F0502020204030204"/>
                <a:ea typeface="Calibri"/>
                <a:cs typeface="Calibri"/>
              </a:rPr>
              <a:t>Run a QI scenario or some other thing by me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1" u="none" strike="noStrike" kern="1200" cap="none" spc="0" normalizeH="0" baseline="0" noProof="0" dirty="0">
              <a:ln>
                <a:noFill/>
              </a:ln>
              <a:solidFill>
                <a:srgbClr val="FAFAFA"/>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1" u="none" strike="noStrike" kern="1200" cap="none" spc="0" normalizeH="0" baseline="0" noProof="0" dirty="0">
                <a:ln>
                  <a:noFill/>
                </a:ln>
                <a:solidFill>
                  <a:srgbClr val="FAFAFA"/>
                </a:solidFill>
                <a:effectLst/>
                <a:uLnTx/>
                <a:uFillTx/>
                <a:latin typeface="Calibri" panose="020F0502020204030204"/>
                <a:ea typeface="Calibri"/>
                <a:cs typeface="Calibri"/>
              </a:rPr>
              <a:t>Share a success or challenge that might be brought up in QMAC or on Basecamp for others to consider</a:t>
            </a:r>
          </a:p>
        </p:txBody>
      </p:sp>
      <p:sp>
        <p:nvSpPr>
          <p:cNvPr id="4" name="TextBox 3">
            <a:extLst>
              <a:ext uri="{FF2B5EF4-FFF2-40B4-BE49-F238E27FC236}">
                <a16:creationId xmlns:a16="http://schemas.microsoft.com/office/drawing/2014/main" id="{3D6A4D24-C675-CD3A-CEC3-92132FAA687B}"/>
              </a:ext>
            </a:extLst>
          </p:cNvPr>
          <p:cNvSpPr txBox="1"/>
          <p:nvPr/>
        </p:nvSpPr>
        <p:spPr>
          <a:xfrm>
            <a:off x="8338457" y="2008414"/>
            <a:ext cx="2743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1" u="none" strike="noStrike" kern="1200" cap="none" spc="0" normalizeH="0" baseline="0" noProof="0" dirty="0">
                <a:ln>
                  <a:noFill/>
                </a:ln>
                <a:solidFill>
                  <a:srgbClr val="FAFAFA"/>
                </a:solidFill>
                <a:effectLst/>
                <a:uLnTx/>
                <a:uFillTx/>
                <a:latin typeface="Calibri" panose="020F0502020204030204"/>
                <a:ea typeface="Calibri"/>
                <a:cs typeface="Calibri"/>
              </a:rPr>
              <a:t>Find out who to contact or where to go for information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1" u="none" strike="noStrike" kern="1200" cap="none" spc="0" normalizeH="0" baseline="0" noProof="0" dirty="0">
              <a:ln>
                <a:noFill/>
              </a:ln>
              <a:solidFill>
                <a:srgbClr val="FAFAFA"/>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1" u="none" strike="noStrike" kern="1200" cap="none" spc="0" normalizeH="0" baseline="0" noProof="0" dirty="0">
                <a:ln>
                  <a:noFill/>
                </a:ln>
                <a:solidFill>
                  <a:srgbClr val="FAFAFA"/>
                </a:solidFill>
                <a:effectLst/>
                <a:uLnTx/>
                <a:uFillTx/>
                <a:latin typeface="Calibri" panose="020F0502020204030204"/>
                <a:ea typeface="Calibri"/>
                <a:cs typeface="Calibri"/>
              </a:rPr>
              <a:t>Request to be added to Basecamp</a:t>
            </a:r>
            <a:endParaRPr lang="en-US" sz="1800" b="0" i="1" u="none" strike="noStrike" kern="1200" cap="none" spc="0" normalizeH="0" baseline="0" noProof="0" dirty="0">
              <a:ln>
                <a:noFill/>
              </a:ln>
              <a:solidFill>
                <a:srgbClr val="FAFAFA"/>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1" u="none" strike="noStrike" kern="1200" cap="none" spc="0" normalizeH="0" baseline="0" noProof="0" dirty="0">
              <a:ln>
                <a:noFill/>
              </a:ln>
              <a:solidFill>
                <a:srgbClr val="FAFAFA"/>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1" u="none" strike="noStrike" kern="1200" cap="none" spc="0" normalizeH="0" baseline="0" noProof="0" dirty="0">
                <a:ln>
                  <a:noFill/>
                </a:ln>
                <a:solidFill>
                  <a:srgbClr val="FAFAFA"/>
                </a:solidFill>
                <a:effectLst/>
                <a:uLnTx/>
                <a:uFillTx/>
                <a:latin typeface="Calibri" panose="020F0502020204030204"/>
                <a:ea typeface="Calibri"/>
                <a:cs typeface="Calibri"/>
              </a:rPr>
              <a:t>Request TA or trainings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113C66"/>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3C66"/>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3C66"/>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3C66"/>
              </a:solidFill>
              <a:effectLst/>
              <a:uLnTx/>
              <a:uFillTx/>
              <a:latin typeface="Calibri" panose="020F0502020204030204"/>
              <a:ea typeface="Calibri"/>
              <a:cs typeface="Calibri"/>
            </a:endParaRPr>
          </a:p>
        </p:txBody>
      </p:sp>
      <p:sp>
        <p:nvSpPr>
          <p:cNvPr id="5" name="Footer Placeholder 4">
            <a:extLst>
              <a:ext uri="{FF2B5EF4-FFF2-40B4-BE49-F238E27FC236}">
                <a16:creationId xmlns:a16="http://schemas.microsoft.com/office/drawing/2014/main" id="{AD20F4FB-25D7-72C3-E04B-A063E9131637}"/>
              </a:ext>
            </a:extLst>
          </p:cNvPr>
          <p:cNvSpPr>
            <a:spLocks noGrp="1"/>
          </p:cNvSpPr>
          <p:nvPr>
            <p:ph type="ftr" sz="quarter" idx="3"/>
          </p:nvPr>
        </p:nvSpPr>
        <p:spPr>
          <a:xfrm>
            <a:off x="626533" y="6323358"/>
            <a:ext cx="5902325" cy="216959"/>
          </a:xfrm>
        </p:spPr>
        <p:txBody>
          <a:bodyPr/>
          <a:lstStyle/>
          <a:p>
            <a:r>
              <a:rPr lang="en-US"/>
              <a:t>Hennepin County 2025 EIIHA Presentation to MCHACP | January 13th, 2026</a:t>
            </a:r>
          </a:p>
        </p:txBody>
      </p:sp>
    </p:spTree>
    <p:extLst>
      <p:ext uri="{BB962C8B-B14F-4D97-AF65-F5344CB8AC3E}">
        <p14:creationId xmlns:p14="http://schemas.microsoft.com/office/powerpoint/2010/main" val="245808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74143" y="655915"/>
            <a:ext cx="6805864" cy="5906598"/>
          </a:xfrm>
        </p:spPr>
        <p:txBody>
          <a:bodyPr vert="horz" lIns="91440" tIns="45720" rIns="91440" bIns="45720" rtlCol="0" anchor="t">
            <a:normAutofit/>
          </a:bodyPr>
          <a:lstStyle/>
          <a:p>
            <a:pPr marL="0" indent="0" algn="ctr">
              <a:lnSpc>
                <a:spcPct val="90000"/>
              </a:lnSpc>
              <a:spcAft>
                <a:spcPts val="2000"/>
              </a:spcAft>
              <a:buNone/>
            </a:pPr>
            <a:r>
              <a:rPr lang="en-US" sz="3600" dirty="0">
                <a:latin typeface="Segoe UI Light"/>
                <a:cs typeface="Segoe UI Light"/>
              </a:rPr>
              <a:t>What is Quality?</a:t>
            </a:r>
            <a:endParaRPr lang="en-US" dirty="0">
              <a:latin typeface="Segoe UI Light"/>
              <a:cs typeface="Segoe UI Light"/>
            </a:endParaRPr>
          </a:p>
          <a:p>
            <a:pPr>
              <a:lnSpc>
                <a:spcPct val="90000"/>
              </a:lnSpc>
              <a:spcAft>
                <a:spcPts val="1500"/>
              </a:spcAft>
            </a:pPr>
            <a:r>
              <a:rPr lang="en-US" sz="2000" dirty="0">
                <a:latin typeface="Segoe UI"/>
                <a:cs typeface="Segoe UI"/>
              </a:rPr>
              <a:t>The degree to which a health or social service meets or exceeds established professional standards and user expectations </a:t>
            </a:r>
            <a:r>
              <a:rPr lang="en-US" sz="2000" i="1" dirty="0">
                <a:latin typeface="Segoe UI"/>
                <a:cs typeface="Segoe UI"/>
              </a:rPr>
              <a:t>(source: HRSA HAB &amp; IoM)</a:t>
            </a:r>
            <a:endParaRPr lang="en-US" sz="2000" i="1" dirty="0">
              <a:cs typeface="Segoe UI"/>
            </a:endParaRPr>
          </a:p>
          <a:p>
            <a:pPr>
              <a:lnSpc>
                <a:spcPct val="90000"/>
              </a:lnSpc>
              <a:spcAft>
                <a:spcPts val="600"/>
              </a:spcAft>
            </a:pPr>
            <a:r>
              <a:rPr lang="en-US" sz="2000" dirty="0">
                <a:latin typeface="Segoe UI"/>
                <a:cs typeface="Segoe UI"/>
              </a:rPr>
              <a:t>Examples include:</a:t>
            </a:r>
          </a:p>
          <a:p>
            <a:pPr lvl="1">
              <a:lnSpc>
                <a:spcPct val="90000"/>
              </a:lnSpc>
              <a:spcAft>
                <a:spcPts val="600"/>
              </a:spcAft>
              <a:buFont typeface="Wingdings" panose="05000000000000000000" pitchFamily="2" charset="2"/>
              <a:buChar char="ü"/>
            </a:pPr>
            <a:r>
              <a:rPr lang="en-US" sz="2000" dirty="0">
                <a:latin typeface="Segoe UI"/>
                <a:cs typeface="Segoe UI"/>
              </a:rPr>
              <a:t>Addressing epi and health outcome disparities through service enhancements</a:t>
            </a:r>
          </a:p>
          <a:p>
            <a:pPr lvl="1">
              <a:lnSpc>
                <a:spcPct val="90000"/>
              </a:lnSpc>
              <a:spcBef>
                <a:spcPts val="1000"/>
              </a:spcBef>
              <a:spcAft>
                <a:spcPts val="600"/>
              </a:spcAft>
              <a:buFont typeface="Wingdings" panose="05000000000000000000" pitchFamily="2" charset="2"/>
              <a:buChar char="ü"/>
            </a:pPr>
            <a:r>
              <a:rPr lang="en-US" sz="2000" dirty="0">
                <a:latin typeface="Segoe UI"/>
                <a:cs typeface="Segoe UI"/>
              </a:rPr>
              <a:t>Evaluating accuracy and efficacy of data collection procedures</a:t>
            </a:r>
            <a:endParaRPr lang="en-US" sz="2000" dirty="0">
              <a:cs typeface="Segoe UI"/>
            </a:endParaRPr>
          </a:p>
          <a:p>
            <a:pPr lvl="1">
              <a:lnSpc>
                <a:spcPct val="90000"/>
              </a:lnSpc>
              <a:spcBef>
                <a:spcPts val="1000"/>
              </a:spcBef>
              <a:spcAft>
                <a:spcPts val="600"/>
              </a:spcAft>
              <a:buFont typeface="Wingdings" panose="05000000000000000000" pitchFamily="2" charset="2"/>
              <a:buChar char="ü"/>
            </a:pPr>
            <a:r>
              <a:rPr lang="en-US" sz="2000" dirty="0">
                <a:latin typeface="Segoe UI"/>
                <a:cs typeface="Segoe UI"/>
              </a:rPr>
              <a:t>Fixing system glitches that affect referrals, client services flow, retention, or client satisfaction</a:t>
            </a:r>
            <a:endParaRPr lang="en-US" sz="2000" dirty="0">
              <a:cs typeface="Segoe UI"/>
            </a:endParaRPr>
          </a:p>
          <a:p>
            <a:pPr marL="0" lvl="1" indent="0">
              <a:lnSpc>
                <a:spcPct val="90000"/>
              </a:lnSpc>
              <a:spcBef>
                <a:spcPts val="1000"/>
              </a:spcBef>
              <a:spcAft>
                <a:spcPts val="600"/>
              </a:spcAft>
              <a:buNone/>
            </a:pPr>
            <a:endParaRPr lang="en-US" sz="2800" dirty="0"/>
          </a:p>
          <a:p>
            <a:pPr lvl="1">
              <a:lnSpc>
                <a:spcPct val="90000"/>
              </a:lnSpc>
              <a:spcAft>
                <a:spcPts val="600"/>
              </a:spcAft>
            </a:pPr>
            <a:endParaRPr lang="en-US" sz="1500" i="1"/>
          </a:p>
        </p:txBody>
      </p:sp>
      <p:sp>
        <p:nvSpPr>
          <p:cNvPr id="2" name="Footer Placeholder 2">
            <a:extLst>
              <a:ext uri="{FF2B5EF4-FFF2-40B4-BE49-F238E27FC236}">
                <a16:creationId xmlns:a16="http://schemas.microsoft.com/office/drawing/2014/main" id="{862032ED-2F0F-0413-34AB-B9D6E1C56E11}"/>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pic>
        <p:nvPicPr>
          <p:cNvPr id="4" name="Picture 3">
            <a:extLst>
              <a:ext uri="{FF2B5EF4-FFF2-40B4-BE49-F238E27FC236}">
                <a16:creationId xmlns:a16="http://schemas.microsoft.com/office/drawing/2014/main" id="{BB6B558D-3C4A-4D23-6D86-7C1392452E74}"/>
              </a:ext>
            </a:extLst>
          </p:cNvPr>
          <p:cNvPicPr>
            <a:picLocks noChangeAspect="1"/>
          </p:cNvPicPr>
          <p:nvPr/>
        </p:nvPicPr>
        <p:blipFill>
          <a:blip r:embed="rId2"/>
          <a:stretch>
            <a:fillRect/>
          </a:stretch>
        </p:blipFill>
        <p:spPr>
          <a:xfrm>
            <a:off x="7416719" y="1709485"/>
            <a:ext cx="4457199" cy="3378869"/>
          </a:xfrm>
          <a:prstGeom prst="rect">
            <a:avLst/>
          </a:prstGeom>
          <a:ln>
            <a:solidFill>
              <a:srgbClr val="4472C4"/>
            </a:solidFill>
          </a:ln>
        </p:spPr>
      </p:pic>
    </p:spTree>
    <p:extLst>
      <p:ext uri="{BB962C8B-B14F-4D97-AF65-F5344CB8AC3E}">
        <p14:creationId xmlns:p14="http://schemas.microsoft.com/office/powerpoint/2010/main" val="797419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10" y="94415"/>
            <a:ext cx="10515600" cy="1325563"/>
          </a:xfrm>
        </p:spPr>
        <p:txBody>
          <a:bodyPr>
            <a:normAutofit/>
          </a:bodyPr>
          <a:lstStyle/>
          <a:p>
            <a:pPr algn="ctr"/>
            <a:r>
              <a:rPr lang="en-US" sz="4000"/>
              <a:t>Purpose of Ryan White Quality Management</a:t>
            </a:r>
          </a:p>
        </p:txBody>
      </p:sp>
      <p:sp>
        <p:nvSpPr>
          <p:cNvPr id="3" name="Content Placeholder 2"/>
          <p:cNvSpPr>
            <a:spLocks noGrp="1"/>
          </p:cNvSpPr>
          <p:nvPr>
            <p:ph sz="quarter" idx="11"/>
          </p:nvPr>
        </p:nvSpPr>
        <p:spPr>
          <a:xfrm>
            <a:off x="841401" y="1420054"/>
            <a:ext cx="9546672" cy="4229870"/>
          </a:xfrm>
        </p:spPr>
        <p:txBody>
          <a:bodyPr vert="horz" lIns="91440" tIns="45720" rIns="91440" bIns="45720" rtlCol="0" anchor="t">
            <a:normAutofit fontScale="85000" lnSpcReduction="20000"/>
          </a:bodyPr>
          <a:lstStyle/>
          <a:p>
            <a:r>
              <a:rPr lang="en-US" sz="2000" dirty="0">
                <a:latin typeface="Segoe UI"/>
                <a:cs typeface="Segoe UI"/>
              </a:rPr>
              <a:t>Improve health outcomes</a:t>
            </a:r>
          </a:p>
          <a:p>
            <a:r>
              <a:rPr lang="en-US" sz="2000" dirty="0">
                <a:latin typeface="Segoe UI"/>
                <a:cs typeface="Segoe UI"/>
              </a:rPr>
              <a:t>Stay compliant</a:t>
            </a:r>
          </a:p>
          <a:p>
            <a:r>
              <a:rPr lang="en-US" sz="2000" dirty="0">
                <a:latin typeface="Segoe UI"/>
                <a:cs typeface="Segoe UI"/>
              </a:rPr>
              <a:t>Try out new approaches to learn and improve!</a:t>
            </a:r>
          </a:p>
          <a:p>
            <a:r>
              <a:rPr lang="en-US" sz="2000" dirty="0">
                <a:latin typeface="Segoe UI"/>
                <a:cs typeface="Segoe UI"/>
              </a:rPr>
              <a:t>Ensure funded services are consistent with:</a:t>
            </a:r>
          </a:p>
          <a:p>
            <a:pPr lvl="1">
              <a:buFont typeface="Wingdings" panose="05000000000000000000" pitchFamily="2" charset="2"/>
              <a:buChar char="ü"/>
            </a:pPr>
            <a:r>
              <a:rPr lang="en-US" sz="1600" dirty="0">
                <a:latin typeface="Segoe UI"/>
                <a:cs typeface="Segoe UI"/>
              </a:rPr>
              <a:t>Public Health Guidelines on HIV treatment</a:t>
            </a:r>
          </a:p>
          <a:p>
            <a:pPr lvl="1">
              <a:buFont typeface="Wingdings" panose="05000000000000000000" pitchFamily="2" charset="2"/>
              <a:buChar char="ü"/>
            </a:pPr>
            <a:r>
              <a:rPr lang="en-US" sz="1600" dirty="0">
                <a:latin typeface="Segoe UI"/>
                <a:cs typeface="Segoe UI"/>
              </a:rPr>
              <a:t>Client needs</a:t>
            </a:r>
          </a:p>
          <a:p>
            <a:pPr lvl="1">
              <a:spcBef>
                <a:spcPts val="0"/>
              </a:spcBef>
              <a:spcAft>
                <a:spcPts val="0"/>
              </a:spcAft>
              <a:buFont typeface="Wingdings" panose="05000000000000000000" pitchFamily="2" charset="2"/>
              <a:buChar char="ü"/>
            </a:pPr>
            <a:r>
              <a:rPr lang="en-US" sz="1600" dirty="0">
                <a:latin typeface="Segoe UI"/>
                <a:cs typeface="Segoe UI"/>
              </a:rPr>
              <a:t>Guidelines for improvement in access to as well as quality</a:t>
            </a:r>
          </a:p>
          <a:p>
            <a:pPr marL="457200" lvl="1" indent="0">
              <a:spcBef>
                <a:spcPts val="0"/>
              </a:spcBef>
              <a:spcAft>
                <a:spcPts val="0"/>
              </a:spcAft>
              <a:buNone/>
            </a:pPr>
            <a:r>
              <a:rPr lang="en-US" sz="1600" dirty="0">
                <a:latin typeface="Segoe UI"/>
                <a:cs typeface="Segoe UI"/>
              </a:rPr>
              <a:t>    of HIV services</a:t>
            </a:r>
          </a:p>
          <a:p>
            <a:pPr marL="457200" lvl="1" indent="0">
              <a:spcBef>
                <a:spcPts val="0"/>
              </a:spcBef>
              <a:spcAft>
                <a:spcPts val="0"/>
              </a:spcAft>
              <a:buNone/>
            </a:pPr>
            <a:endParaRPr lang="en-US" sz="1600"/>
          </a:p>
          <a:p>
            <a:pPr lvl="1">
              <a:buFont typeface="Wingdings" panose="05000000000000000000" pitchFamily="2" charset="2"/>
              <a:buChar char="ü"/>
            </a:pPr>
            <a:r>
              <a:rPr lang="en-US" sz="1600" dirty="0">
                <a:latin typeface="Segoe UI"/>
                <a:cs typeface="Segoe UI"/>
              </a:rPr>
              <a:t>Meeting standards of care</a:t>
            </a:r>
          </a:p>
          <a:p>
            <a:pPr lvl="1">
              <a:buFont typeface="Wingdings" panose="05000000000000000000" pitchFamily="2" charset="2"/>
              <a:buChar char="ü"/>
            </a:pPr>
            <a:r>
              <a:rPr lang="en-US" sz="1600" dirty="0">
                <a:latin typeface="Segoe UI"/>
                <a:cs typeface="Segoe UI"/>
              </a:rPr>
              <a:t>Addressing emerging or unearthed disparities</a:t>
            </a:r>
          </a:p>
          <a:p>
            <a:pPr lvl="1">
              <a:buFont typeface="Wingdings" panose="05000000000000000000" pitchFamily="2" charset="2"/>
              <a:buChar char="ü"/>
            </a:pPr>
            <a:r>
              <a:rPr lang="en-US" sz="1600" dirty="0">
                <a:latin typeface="Segoe UI"/>
                <a:cs typeface="Segoe UI"/>
              </a:rPr>
              <a:t>HRSA Grant Requirements</a:t>
            </a:r>
          </a:p>
        </p:txBody>
      </p:sp>
      <p:sp>
        <p:nvSpPr>
          <p:cNvPr id="5" name="Footer Placeholder 2">
            <a:extLst>
              <a:ext uri="{FF2B5EF4-FFF2-40B4-BE49-F238E27FC236}">
                <a16:creationId xmlns:a16="http://schemas.microsoft.com/office/drawing/2014/main" id="{DD3C53FC-F408-C260-C889-4BDCDF4E6561}"/>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pic>
        <p:nvPicPr>
          <p:cNvPr id="6" name="Picture 2" descr="Image result">
            <a:extLst>
              <a:ext uri="{FF2B5EF4-FFF2-40B4-BE49-F238E27FC236}">
                <a16:creationId xmlns:a16="http://schemas.microsoft.com/office/drawing/2014/main" id="{C257FBF6-07A0-D4F5-2027-DEBD0142C8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1" r="-4" b="-4"/>
          <a:stretch/>
        </p:blipFill>
        <p:spPr bwMode="auto">
          <a:xfrm>
            <a:off x="6978316" y="1417970"/>
            <a:ext cx="4733300" cy="4222585"/>
          </a:xfrm>
          <a:prstGeom prst="rect">
            <a:avLst/>
          </a:prstGeom>
          <a:solidFill>
            <a:srgbClr val="FFFFFF"/>
          </a:solidFill>
          <a:ln>
            <a:solidFill>
              <a:schemeClr val="tx2"/>
            </a:solidFill>
          </a:ln>
        </p:spPr>
      </p:pic>
    </p:spTree>
    <p:extLst>
      <p:ext uri="{BB962C8B-B14F-4D97-AF65-F5344CB8AC3E}">
        <p14:creationId xmlns:p14="http://schemas.microsoft.com/office/powerpoint/2010/main" val="2379392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026" name="Picture 2" descr="Image result for quality management, ryan white">
            <a:extLst>
              <a:ext uri="{FF2B5EF4-FFF2-40B4-BE49-F238E27FC236}">
                <a16:creationId xmlns:a16="http://schemas.microsoft.com/office/drawing/2014/main" id="{EBFBBF85-8477-9744-F859-6AFB1F74299E}"/>
              </a:ext>
            </a:extLst>
          </p:cNvPr>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bwMode="auto">
          <a:xfrm>
            <a:off x="838200" y="1899823"/>
            <a:ext cx="10515600" cy="3654171"/>
          </a:xfrm>
          <a:prstGeom prst="rect">
            <a:avLst/>
          </a:prstGeom>
          <a:solidFill>
            <a:srgbClr val="FFFFFF"/>
          </a:solidFill>
        </p:spPr>
      </p:pic>
      <p:sp>
        <p:nvSpPr>
          <p:cNvPr id="6" name="Text Placeholder 3">
            <a:extLst>
              <a:ext uri="{FF2B5EF4-FFF2-40B4-BE49-F238E27FC236}">
                <a16:creationId xmlns:a16="http://schemas.microsoft.com/office/drawing/2014/main" id="{74005154-C4C5-E8DB-FF66-7D8CAD563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a:solidFill>
                  <a:schemeClr val="tx1"/>
                </a:solidFill>
                <a:latin typeface="Segoe UI Light"/>
                <a:cs typeface="Segoe UI Light"/>
              </a:rPr>
              <a:t>Quality Management goals aim to:</a:t>
            </a:r>
            <a:br>
              <a:rPr lang="en-US" sz="2400" b="1" dirty="0"/>
            </a:br>
            <a:br>
              <a:rPr lang="en-US" sz="1800" dirty="0"/>
            </a:br>
            <a:r>
              <a:rPr lang="en-US" sz="1800" dirty="0">
                <a:solidFill>
                  <a:schemeClr val="tx1"/>
                </a:solidFill>
                <a:latin typeface="Segoe UI"/>
                <a:cs typeface="Segoe UI"/>
              </a:rPr>
              <a:t>Increase Viral Suppression ● Reduce Infections ● Prove Impact ● Illuminate What Works</a:t>
            </a:r>
          </a:p>
        </p:txBody>
      </p:sp>
      <p:sp>
        <p:nvSpPr>
          <p:cNvPr id="2" name="TextBox 1">
            <a:extLst>
              <a:ext uri="{FF2B5EF4-FFF2-40B4-BE49-F238E27FC236}">
                <a16:creationId xmlns:a16="http://schemas.microsoft.com/office/drawing/2014/main" id="{3142F4BC-FDEF-61F5-BA89-1AF560094DED}"/>
              </a:ext>
            </a:extLst>
          </p:cNvPr>
          <p:cNvSpPr txBox="1"/>
          <p:nvPr/>
        </p:nvSpPr>
        <p:spPr>
          <a:xfrm>
            <a:off x="2562540" y="5692540"/>
            <a:ext cx="70669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UI"/>
                <a:cs typeface="Segoe UI"/>
              </a:rPr>
              <a:t>Source: https://www.hiv.gov/federal-response/policies-issues/hiv-aids-care-continuum/</a:t>
            </a:r>
          </a:p>
        </p:txBody>
      </p:sp>
      <p:sp>
        <p:nvSpPr>
          <p:cNvPr id="3" name="Footer Placeholder 2">
            <a:extLst>
              <a:ext uri="{FF2B5EF4-FFF2-40B4-BE49-F238E27FC236}">
                <a16:creationId xmlns:a16="http://schemas.microsoft.com/office/drawing/2014/main" id="{1719B7A1-015E-9C93-6033-2CA83DCFC42C}"/>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338941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5BDE16-4549-781D-66CD-550D6EC3DA57}"/>
              </a:ext>
            </a:extLst>
          </p:cNvPr>
          <p:cNvSpPr>
            <a:spLocks noGrp="1"/>
          </p:cNvSpPr>
          <p:nvPr>
            <p:ph type="title"/>
          </p:nvPr>
        </p:nvSpPr>
        <p:spPr>
          <a:xfrm>
            <a:off x="547437" y="4178"/>
            <a:ext cx="10746205" cy="1345615"/>
          </a:xfrm>
        </p:spPr>
        <p:txBody>
          <a:bodyPr>
            <a:normAutofit/>
          </a:bodyPr>
          <a:lstStyle/>
          <a:p>
            <a:r>
              <a:rPr lang="en-US" sz="4000" dirty="0">
                <a:latin typeface="Segoe UI Light"/>
                <a:cs typeface="Segoe UI Light"/>
              </a:rPr>
              <a:t>HC RWP Quality Management Team Oversight</a:t>
            </a:r>
          </a:p>
        </p:txBody>
      </p:sp>
      <p:sp>
        <p:nvSpPr>
          <p:cNvPr id="2" name="Text Placeholder 1"/>
          <p:cNvSpPr>
            <a:spLocks noGrp="1"/>
          </p:cNvSpPr>
          <p:nvPr>
            <p:ph sz="quarter" idx="11"/>
          </p:nvPr>
        </p:nvSpPr>
        <p:spPr>
          <a:xfrm>
            <a:off x="1074506" y="1364954"/>
            <a:ext cx="10515600" cy="3847355"/>
          </a:xfrm>
        </p:spPr>
        <p:txBody>
          <a:bodyPr vert="horz" lIns="91440" tIns="45720" rIns="91440" bIns="45720" rtlCol="0" anchor="t">
            <a:normAutofit fontScale="77500" lnSpcReduction="20000"/>
          </a:bodyPr>
          <a:lstStyle/>
          <a:p>
            <a:pPr marL="457200" indent="-457200">
              <a:buFont typeface="Arial" panose="020B0604020202020204" pitchFamily="34" charset="0"/>
              <a:buChar char="•"/>
            </a:pPr>
            <a:r>
              <a:rPr lang="en-US" sz="2000" dirty="0">
                <a:latin typeface="Segoe UI"/>
                <a:cs typeface="Segoe UI"/>
              </a:rPr>
              <a:t>Quality Management Advisory Committee (QMAC)</a:t>
            </a:r>
          </a:p>
          <a:p>
            <a:pPr marL="457200" indent="-457200">
              <a:buFont typeface="Arial" panose="020B0604020202020204" pitchFamily="34" charset="0"/>
              <a:buChar char="•"/>
            </a:pPr>
            <a:r>
              <a:rPr lang="en-US" sz="2000" dirty="0">
                <a:latin typeface="Segoe UI"/>
                <a:cs typeface="Segoe UI"/>
              </a:rPr>
              <a:t>Drafting/Assessing of yearly performance measures at the QMAC and in Quarterly Report Calls</a:t>
            </a:r>
            <a:endParaRPr lang="en-US" sz="2000" dirty="0"/>
          </a:p>
          <a:p>
            <a:pPr marL="457200" indent="-457200">
              <a:buFont typeface="Arial" panose="020B0604020202020204" pitchFamily="34" charset="0"/>
              <a:buChar char="•"/>
            </a:pPr>
            <a:r>
              <a:rPr lang="en-US" sz="2000" dirty="0">
                <a:latin typeface="Segoe UI"/>
                <a:cs typeface="Segoe UI"/>
              </a:rPr>
              <a:t>Drafting/Assessing of yearly unified RW Part A QI Goals at the QMAC and in Quarterly Report Calls</a:t>
            </a:r>
            <a:endParaRPr lang="en-US" sz="2000" dirty="0"/>
          </a:p>
          <a:p>
            <a:pPr marL="457200" indent="-457200">
              <a:buFont typeface="Arial" panose="020B0604020202020204" pitchFamily="34" charset="0"/>
              <a:buChar char="•"/>
            </a:pPr>
            <a:r>
              <a:rPr lang="en-US" sz="2000" dirty="0">
                <a:latin typeface="Segoe UI"/>
                <a:cs typeface="Segoe UI"/>
              </a:rPr>
              <a:t>Performance Measure and QI Plan Advisement and Guidance for subrecipients through training and TA</a:t>
            </a:r>
          </a:p>
          <a:p>
            <a:pPr marL="457200" indent="-457200">
              <a:buFont typeface="Arial" panose="020B0604020202020204" pitchFamily="34" charset="0"/>
              <a:buChar char="•"/>
            </a:pPr>
            <a:r>
              <a:rPr lang="en-US" sz="2000" dirty="0">
                <a:latin typeface="Segoe UI"/>
                <a:cs typeface="Segoe UI"/>
              </a:rPr>
              <a:t>Client/Consumer Quality Engagement</a:t>
            </a:r>
          </a:p>
          <a:p>
            <a:pPr marL="457200" indent="-457200">
              <a:buFont typeface="Arial" panose="020B0604020202020204" pitchFamily="34" charset="0"/>
              <a:buChar char="•"/>
            </a:pPr>
            <a:r>
              <a:rPr lang="en-US" sz="2000" dirty="0">
                <a:latin typeface="Segoe UI"/>
                <a:cs typeface="Segoe UI"/>
              </a:rPr>
              <a:t>Quality Learning Community (QLC) &amp; Basecamp</a:t>
            </a:r>
          </a:p>
          <a:p>
            <a:pPr marL="457200" indent="-457200">
              <a:buFont typeface="Arial" panose="020B0604020202020204" pitchFamily="34" charset="0"/>
              <a:buChar char="•"/>
            </a:pPr>
            <a:r>
              <a:rPr lang="en-US" sz="2000" dirty="0">
                <a:latin typeface="Segoe UI"/>
                <a:cs typeface="Segoe UI"/>
              </a:rPr>
              <a:t>Early Identification of Individuals living with HIV/AIDS (EIIHA) Goals and Workgroup</a:t>
            </a:r>
            <a:endParaRPr lang="en-US" dirty="0">
              <a:latin typeface="Segoe UI"/>
              <a:cs typeface="Segoe UI"/>
            </a:endParaRPr>
          </a:p>
          <a:p>
            <a:pPr marL="457200" indent="-457200">
              <a:buFont typeface="Arial" panose="020B0604020202020204" pitchFamily="34" charset="0"/>
              <a:buChar char="•"/>
            </a:pPr>
            <a:r>
              <a:rPr lang="en-US" sz="2000" dirty="0">
                <a:latin typeface="Segoe UI"/>
                <a:cs typeface="Segoe UI"/>
              </a:rPr>
              <a:t>Additional initiatives that may arise</a:t>
            </a:r>
            <a:endParaRPr lang="en-US" sz="2000" dirty="0">
              <a:cs typeface="Segoe UI"/>
            </a:endParaRPr>
          </a:p>
          <a:p>
            <a:pPr marL="0" indent="0">
              <a:buNone/>
            </a:pPr>
            <a:endParaRPr lang="en-US" dirty="0">
              <a:cs typeface="Segoe UI"/>
            </a:endParaRPr>
          </a:p>
        </p:txBody>
      </p:sp>
      <p:sp>
        <p:nvSpPr>
          <p:cNvPr id="3" name="Footer Placeholder 2">
            <a:extLst>
              <a:ext uri="{FF2B5EF4-FFF2-40B4-BE49-F238E27FC236}">
                <a16:creationId xmlns:a16="http://schemas.microsoft.com/office/drawing/2014/main" id="{D4AEC7E7-F903-EE6C-0B5C-3962B624A1C6}"/>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2070922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21DDB-4CED-A3A1-C93A-CACF3D76854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41D35A9-4B50-1600-E620-C7986C9739AA}"/>
              </a:ext>
            </a:extLst>
          </p:cNvPr>
          <p:cNvSpPr>
            <a:spLocks noGrp="1"/>
          </p:cNvSpPr>
          <p:nvPr>
            <p:ph type="title"/>
          </p:nvPr>
        </p:nvSpPr>
        <p:spPr>
          <a:xfrm>
            <a:off x="547437" y="4178"/>
            <a:ext cx="10515600" cy="1054853"/>
          </a:xfrm>
        </p:spPr>
        <p:txBody>
          <a:bodyPr>
            <a:normAutofit/>
          </a:bodyPr>
          <a:lstStyle/>
          <a:p>
            <a:r>
              <a:rPr lang="en-US" dirty="0">
                <a:latin typeface="Segoe UI Light"/>
                <a:cs typeface="Segoe UI Light"/>
              </a:rPr>
              <a:t>QM Expectations of Subrecipients</a:t>
            </a:r>
            <a:endParaRPr lang="en-US" dirty="0"/>
          </a:p>
        </p:txBody>
      </p:sp>
      <p:sp>
        <p:nvSpPr>
          <p:cNvPr id="2" name="Text Placeholder 1">
            <a:extLst>
              <a:ext uri="{FF2B5EF4-FFF2-40B4-BE49-F238E27FC236}">
                <a16:creationId xmlns:a16="http://schemas.microsoft.com/office/drawing/2014/main" id="{C8393D68-D740-ACFE-560C-516D50BC6167}"/>
              </a:ext>
            </a:extLst>
          </p:cNvPr>
          <p:cNvSpPr>
            <a:spLocks noGrp="1"/>
          </p:cNvSpPr>
          <p:nvPr>
            <p:ph sz="quarter" idx="11"/>
          </p:nvPr>
        </p:nvSpPr>
        <p:spPr>
          <a:xfrm>
            <a:off x="1074506" y="1364954"/>
            <a:ext cx="10515600" cy="3847355"/>
          </a:xfrm>
        </p:spPr>
        <p:txBody>
          <a:bodyPr vert="horz" lIns="91440" tIns="45720" rIns="91440" bIns="45720" rtlCol="0" anchor="t">
            <a:normAutofit/>
          </a:bodyPr>
          <a:lstStyle/>
          <a:p>
            <a:pPr marL="457200" indent="-457200">
              <a:buFont typeface="Arial" panose="020B0604020202020204" pitchFamily="34" charset="0"/>
              <a:buChar char="•"/>
            </a:pPr>
            <a:endParaRPr lang="en-US" sz="2000" dirty="0">
              <a:cs typeface="Segoe UI"/>
            </a:endParaRPr>
          </a:p>
          <a:p>
            <a:pPr marL="0" indent="0">
              <a:buNone/>
            </a:pPr>
            <a:endParaRPr lang="en-US" dirty="0">
              <a:cs typeface="Segoe UI"/>
            </a:endParaRPr>
          </a:p>
        </p:txBody>
      </p:sp>
      <p:sp>
        <p:nvSpPr>
          <p:cNvPr id="3" name="Footer Placeholder 2">
            <a:extLst>
              <a:ext uri="{FF2B5EF4-FFF2-40B4-BE49-F238E27FC236}">
                <a16:creationId xmlns:a16="http://schemas.microsoft.com/office/drawing/2014/main" id="{AE253774-EC33-63A1-D94A-6CDF678854E8}"/>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
        <p:nvSpPr>
          <p:cNvPr id="4" name="TextBox 3">
            <a:extLst>
              <a:ext uri="{FF2B5EF4-FFF2-40B4-BE49-F238E27FC236}">
                <a16:creationId xmlns:a16="http://schemas.microsoft.com/office/drawing/2014/main" id="{056D4D7E-72AB-465D-3DC0-45BD09D08F1A}"/>
              </a:ext>
            </a:extLst>
          </p:cNvPr>
          <p:cNvSpPr txBox="1"/>
          <p:nvPr/>
        </p:nvSpPr>
        <p:spPr>
          <a:xfrm>
            <a:off x="1072817" y="1112922"/>
            <a:ext cx="9825787" cy="4626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spcAft>
                <a:spcPts val="1000"/>
              </a:spcAft>
              <a:buFont typeface="Arial"/>
              <a:buChar char="•"/>
            </a:pPr>
            <a:r>
              <a:rPr lang="en-US" dirty="0">
                <a:solidFill>
                  <a:srgbClr val="FAFAFA"/>
                </a:solidFill>
                <a:latin typeface="Segoe UI"/>
                <a:ea typeface="Calibri" panose="020F0502020204030204"/>
                <a:cs typeface="Arial"/>
              </a:rPr>
              <a:t>Have at least one staff member represent your organization and its clients at the QMAC.</a:t>
            </a:r>
            <a:endParaRPr lang="en-US" dirty="0"/>
          </a:p>
          <a:p>
            <a:pPr marL="285750" indent="-285750">
              <a:spcBef>
                <a:spcPts val="1000"/>
              </a:spcBef>
              <a:spcAft>
                <a:spcPts val="1000"/>
              </a:spcAft>
              <a:buFont typeface="Arial"/>
              <a:buChar char="•"/>
            </a:pPr>
            <a:r>
              <a:rPr lang="en-US" dirty="0">
                <a:solidFill>
                  <a:srgbClr val="FAFAFA"/>
                </a:solidFill>
                <a:latin typeface="Segoe UI"/>
                <a:ea typeface="Calibri" panose="020F0502020204030204"/>
                <a:cs typeface="Arial"/>
              </a:rPr>
              <a:t>Suggest and implement QI processes and projects that align with performance measure and unified RW Part A QI efforts</a:t>
            </a:r>
            <a:endParaRPr lang="en-US" dirty="0">
              <a:solidFill>
                <a:srgbClr val="113C66"/>
              </a:solidFill>
              <a:latin typeface="Calibri" panose="020F0502020204030204"/>
              <a:ea typeface="Calibri" panose="020F0502020204030204"/>
              <a:cs typeface="Calibri" panose="020F0502020204030204"/>
            </a:endParaRPr>
          </a:p>
          <a:p>
            <a:pPr marL="285750" indent="-285750">
              <a:spcBef>
                <a:spcPts val="1000"/>
              </a:spcBef>
              <a:spcAft>
                <a:spcPts val="1000"/>
              </a:spcAft>
              <a:buFont typeface="Arial"/>
              <a:buChar char="•"/>
            </a:pPr>
            <a:r>
              <a:rPr lang="en-US" dirty="0">
                <a:solidFill>
                  <a:srgbClr val="FAFAFA"/>
                </a:solidFill>
                <a:latin typeface="Segoe UI"/>
                <a:ea typeface="Calibri" panose="020F0502020204030204"/>
                <a:cs typeface="Arial"/>
              </a:rPr>
              <a:t>Report and provide feedback at the QMAC and in quarterly reports on any trends and activities related to performance measures</a:t>
            </a:r>
            <a:endParaRPr lang="en-US" dirty="0">
              <a:solidFill>
                <a:srgbClr val="113C66"/>
              </a:solidFill>
              <a:latin typeface="Calibri" panose="020F0502020204030204"/>
              <a:ea typeface="Calibri" panose="020F0502020204030204"/>
              <a:cs typeface="Calibri" panose="020F0502020204030204"/>
            </a:endParaRPr>
          </a:p>
          <a:p>
            <a:pPr marL="285750" indent="-285750">
              <a:spcBef>
                <a:spcPts val="1000"/>
              </a:spcBef>
              <a:spcAft>
                <a:spcPts val="1000"/>
              </a:spcAft>
              <a:buFont typeface="Arial"/>
              <a:buChar char="•"/>
            </a:pPr>
            <a:r>
              <a:rPr lang="en-US" dirty="0">
                <a:solidFill>
                  <a:srgbClr val="FAFAFA"/>
                </a:solidFill>
                <a:latin typeface="Segoe UI"/>
                <a:ea typeface="Calibri" panose="020F0502020204030204"/>
                <a:cs typeface="Arial"/>
              </a:rPr>
              <a:t>Report and provide feedback at the QMAC and in quarterly reports about how the QI Plan goals are being implemented (if applicable) at your organization as well as any resulting learning that arises from it. </a:t>
            </a:r>
            <a:endParaRPr lang="en-US">
              <a:solidFill>
                <a:srgbClr val="113C66"/>
              </a:solidFill>
              <a:latin typeface="Calibri" panose="020F0502020204030204"/>
              <a:ea typeface="Calibri" panose="020F0502020204030204"/>
              <a:cs typeface="Calibri" panose="020F0502020204030204"/>
            </a:endParaRPr>
          </a:p>
          <a:p>
            <a:pPr marL="285750" lvl="0" indent="-285750" rtl="0">
              <a:spcBef>
                <a:spcPts val="1000"/>
              </a:spcBef>
              <a:spcAft>
                <a:spcPts val="1000"/>
              </a:spcAft>
              <a:buFont typeface="Arial"/>
              <a:buChar char="•"/>
            </a:pPr>
            <a:r>
              <a:rPr lang="en-US" baseline="0" dirty="0">
                <a:solidFill>
                  <a:srgbClr val="FAFAFA"/>
                </a:solidFill>
                <a:latin typeface="Segoe UI"/>
                <a:ea typeface="Arial"/>
                <a:cs typeface="Arial"/>
              </a:rPr>
              <a:t>Meet universal and service-specific standards.</a:t>
            </a:r>
            <a:r>
              <a:rPr lang="en-US" dirty="0">
                <a:solidFill>
                  <a:srgbClr val="113C66"/>
                </a:solidFill>
                <a:latin typeface="Segoe UI"/>
                <a:ea typeface="Arial"/>
                <a:cs typeface="Arial"/>
              </a:rPr>
              <a:t>​</a:t>
            </a:r>
            <a:endParaRPr lang="en-US" dirty="0">
              <a:solidFill>
                <a:srgbClr val="113C66"/>
              </a:solidFill>
              <a:latin typeface="Segoe UI"/>
              <a:ea typeface="Calibri" panose="020F0502020204030204"/>
              <a:cs typeface="Arial"/>
            </a:endParaRPr>
          </a:p>
          <a:p>
            <a:pPr marL="285750" indent="-285750">
              <a:spcBef>
                <a:spcPts val="1000"/>
              </a:spcBef>
              <a:spcAft>
                <a:spcPts val="1000"/>
              </a:spcAft>
              <a:buFont typeface="Arial"/>
              <a:buChar char="•"/>
            </a:pPr>
            <a:r>
              <a:rPr lang="en-US" dirty="0">
                <a:solidFill>
                  <a:schemeClr val="bg1"/>
                </a:solidFill>
                <a:latin typeface="Segoe UI"/>
                <a:ea typeface="Calibri" panose="020F0502020204030204"/>
                <a:cs typeface="Arial"/>
              </a:rPr>
              <a:t>Please ask questions and request TA or training when you need or want support!</a:t>
            </a:r>
          </a:p>
          <a:p>
            <a:pPr lvl="0">
              <a:spcBef>
                <a:spcPts val="600"/>
              </a:spcBef>
              <a:spcAft>
                <a:spcPts val="600"/>
              </a:spcAft>
            </a:pPr>
            <a:endParaRPr lang="en-US" baseline="0">
              <a:solidFill>
                <a:srgbClr val="113C66"/>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4068021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8EEFB-5BED-FB3C-716C-3DDC7893B38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51440BB-CE9F-81F8-825E-1E95C41613EB}"/>
              </a:ext>
            </a:extLst>
          </p:cNvPr>
          <p:cNvSpPr>
            <a:spLocks noGrp="1"/>
          </p:cNvSpPr>
          <p:nvPr>
            <p:ph type="title"/>
          </p:nvPr>
        </p:nvSpPr>
        <p:spPr>
          <a:xfrm>
            <a:off x="838202" y="368456"/>
            <a:ext cx="10515601" cy="3060544"/>
          </a:xfrm>
        </p:spPr>
        <p:txBody>
          <a:bodyPr>
            <a:normAutofit/>
          </a:bodyPr>
          <a:lstStyle/>
          <a:p>
            <a:pPr algn="ctr"/>
            <a:r>
              <a:rPr lang="en-US" sz="4800" dirty="0">
                <a:latin typeface="Segoe UI Light"/>
                <a:cs typeface="Segoe UI Light"/>
              </a:rPr>
              <a:t>Quality Management Advisory Committee (QMAC)</a:t>
            </a:r>
            <a:endParaRPr lang="en-US" sz="4800" dirty="0"/>
          </a:p>
        </p:txBody>
      </p:sp>
      <p:sp>
        <p:nvSpPr>
          <p:cNvPr id="3" name="Footer Placeholder 2">
            <a:extLst>
              <a:ext uri="{FF2B5EF4-FFF2-40B4-BE49-F238E27FC236}">
                <a16:creationId xmlns:a16="http://schemas.microsoft.com/office/drawing/2014/main" id="{1FEAF98D-BEDE-0C33-E1BF-AE6BE60F2BEE}"/>
              </a:ext>
            </a:extLst>
          </p:cNvPr>
          <p:cNvSpPr>
            <a:spLocks noGrp="1"/>
          </p:cNvSpPr>
          <p:nvPr>
            <p:ph type="ftr" sz="quarter" idx="10"/>
          </p:nvPr>
        </p:nvSpPr>
        <p:spPr>
          <a:xfrm>
            <a:off x="838199" y="6193363"/>
            <a:ext cx="8509001" cy="365125"/>
          </a:xfrm>
        </p:spPr>
        <p:txBody>
          <a:bodyPr/>
          <a:lstStyle/>
          <a:p>
            <a:r>
              <a:rPr lang="en-US">
                <a:latin typeface="Segoe UI"/>
                <a:ea typeface="Segoe UI" panose="020B0502040204020203" pitchFamily="34" charset="0"/>
                <a:cs typeface="Segoe UI"/>
              </a:rPr>
              <a:t>Hennepin County Quality Management Advisory Committee Meeting | February 19, 2026</a:t>
            </a:r>
            <a:endParaRPr lang="en-US" sz="1100">
              <a:latin typeface="Segoe UI Light"/>
              <a:ea typeface="Myriad Pro Light" charset="0"/>
              <a:cs typeface="Myriad Pro Light" charset="0"/>
            </a:endParaRPr>
          </a:p>
        </p:txBody>
      </p:sp>
    </p:spTree>
    <p:extLst>
      <p:ext uri="{BB962C8B-B14F-4D97-AF65-F5344CB8AC3E}">
        <p14:creationId xmlns:p14="http://schemas.microsoft.com/office/powerpoint/2010/main" val="2568465792"/>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nnepin County PowerPoint Light13" id="{28B19FB9-BF8E-4B44-9027-C263317CFDF8}" vid="{62D063A5-8311-F74E-A68C-91E6386B9786}"/>
    </a:ext>
  </a:extLst>
</a:theme>
</file>

<file path=ppt/theme/theme3.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blic Health PPT template" id="{77F5961F-FC20-41E6-AB62-2B58A1E07B7F}" vid="{595B4B15-F768-4B35-BCBB-D1DB7FC08034}"/>
    </a:ext>
  </a:extLst>
</a:theme>
</file>

<file path=ppt/theme/theme4.xml><?xml version="1.0" encoding="utf-8"?>
<a:theme xmlns:a="http://schemas.openxmlformats.org/drawingml/2006/main" name="1_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nnepin County PowerPoint Light13" id="{28B19FB9-BF8E-4B44-9027-C263317CFDF8}" vid="{62D063A5-8311-F74E-A68C-91E6386B978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Scott Bilodeau</DisplayName>
        <AccountId>105</AccountId>
        <AccountType/>
      </UserInfo>
      <UserInfo>
        <DisplayName>Carissa N Weisdorf</DisplayName>
        <AccountId>21</AccountId>
        <AccountType/>
      </UserInfo>
      <UserInfo>
        <DisplayName>Erin Mehta</DisplayName>
        <AccountId>403</AccountId>
        <AccountType/>
      </UserInfo>
      <UserInfo>
        <DisplayName>Dawn E Petroskas</DisplayName>
        <AccountId>404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7" ma:contentTypeDescription="Create a new document." ma:contentTypeScope="" ma:versionID="68437613ec021efb735cb0c96e3ea333">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c2b36004cc5f2f10bad08aedc3052c8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6B8610-BF58-4CC2-830E-ED1BD8CBA338}">
  <ds:schemaRefs>
    <ds:schemaRef ds:uri="http://schemas.openxmlformats.org/package/2006/metadata/core-properties"/>
    <ds:schemaRef ds:uri="http://purl.org/dc/terms/"/>
    <ds:schemaRef ds:uri="http://purl.org/dc/dcmitype/"/>
    <ds:schemaRef ds:uri="http://purl.org/dc/elements/1.1/"/>
    <ds:schemaRef ds:uri="http://www.w3.org/XML/1998/namespace"/>
    <ds:schemaRef ds:uri="http://schemas.microsoft.com/office/2006/documentManagement/types"/>
    <ds:schemaRef ds:uri="ef370f41-b301-4688-91b0-03752f0e7c9e"/>
    <ds:schemaRef ds:uri="http://schemas.microsoft.com/office/infopath/2007/PartnerControls"/>
    <ds:schemaRef ds:uri="66dacab7-a067-4aaf-b88d-e77dc82a1624"/>
    <ds:schemaRef ds:uri="6eac1f4b-5817-4d0f-bb79-f97d33da94f3"/>
    <ds:schemaRef ds:uri="http://schemas.microsoft.com/office/2006/metadata/properties"/>
  </ds:schemaRefs>
</ds:datastoreItem>
</file>

<file path=customXml/itemProps2.xml><?xml version="1.0" encoding="utf-8"?>
<ds:datastoreItem xmlns:ds="http://schemas.openxmlformats.org/officeDocument/2006/customXml" ds:itemID="{D34E3CF0-6C40-49DE-9514-492701D7BAED}">
  <ds:schemaRefs>
    <ds:schemaRef ds:uri="http://schemas.microsoft.com/sharepoint/v3/contenttype/forms"/>
  </ds:schemaRefs>
</ds:datastoreItem>
</file>

<file path=customXml/itemProps3.xml><?xml version="1.0" encoding="utf-8"?>
<ds:datastoreItem xmlns:ds="http://schemas.openxmlformats.org/officeDocument/2006/customXml" ds:itemID="{01954786-AC74-447B-BEFD-6FEC29676C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ac1f4b-5817-4d0f-bb79-f97d33da94f3"/>
    <ds:schemaRef ds:uri="ef370f41-b301-4688-91b0-03752f0e7c9e"/>
    <ds:schemaRef ds:uri="66dacab7-a067-4aaf-b88d-e77dc82a16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 (4)</Template>
  <TotalTime>16</TotalTime>
  <Words>2534</Words>
  <Application>Microsoft Office PowerPoint</Application>
  <PresentationFormat>Widescreen</PresentationFormat>
  <Paragraphs>287</Paragraphs>
  <Slides>37</Slides>
  <Notes>16</Notes>
  <HiddenSlides>0</HiddenSlides>
  <MMClips>0</MMClip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Office Theme</vt:lpstr>
      <vt:lpstr>Office Theme</vt:lpstr>
      <vt:lpstr>Office Theme</vt:lpstr>
      <vt:lpstr>1_Office Theme</vt:lpstr>
      <vt:lpstr>PowerPoint Presentation</vt:lpstr>
      <vt:lpstr>Ryan White Quality Management (QM)</vt:lpstr>
      <vt:lpstr>Overview</vt:lpstr>
      <vt:lpstr>PowerPoint Presentation</vt:lpstr>
      <vt:lpstr>Purpose of Ryan White Quality Management</vt:lpstr>
      <vt:lpstr>Quality Management goals aim to:  Increase Viral Suppression ● Reduce Infections ● Prove Impact ● Illuminate What Works</vt:lpstr>
      <vt:lpstr>HC RWP Quality Management Team Oversight</vt:lpstr>
      <vt:lpstr>QM Expectations of Subrecipients</vt:lpstr>
      <vt:lpstr>Quality Management Advisory Committee (QMAC)</vt:lpstr>
      <vt:lpstr>Quality Management Advisory Committee (QMAC)</vt:lpstr>
      <vt:lpstr>Performance Measures</vt:lpstr>
      <vt:lpstr>Performance Measures guidance per the HC RWP CQM Plan</vt:lpstr>
      <vt:lpstr>Performance measures</vt:lpstr>
      <vt:lpstr>Example:  2026 Performance Measures</vt:lpstr>
      <vt:lpstr>Example:  2026 Performance Measures</vt:lpstr>
      <vt:lpstr>Example:  2026 Performance Measures</vt:lpstr>
      <vt:lpstr>Quality Improvement</vt:lpstr>
      <vt:lpstr>Quality Improvement guidance per the HC RWP CQM Plan</vt:lpstr>
      <vt:lpstr>2026 Unified Part A QI Plan (Example)</vt:lpstr>
      <vt:lpstr>2026 RW Unified Part A QI Goal #1 (Example)</vt:lpstr>
      <vt:lpstr>2026 RW Unified Part A QI Goal #2 (Example)</vt:lpstr>
      <vt:lpstr>Model for Improvement Method for  provider implementation of Unified QI Goals</vt:lpstr>
      <vt:lpstr>Guiding Principles for QI Projects</vt:lpstr>
      <vt:lpstr>Example way of tracking QI Work</vt:lpstr>
      <vt:lpstr>Quarterly Quality Management-related Assessing and Reporting</vt:lpstr>
      <vt:lpstr>Quarterly Reports and Calls – Quality Mgt</vt:lpstr>
      <vt:lpstr>Aggregate, TGA-level Quarterly Assessments in the QMAC  </vt:lpstr>
      <vt:lpstr>Quality Assurance: Annual Site Visits</vt:lpstr>
      <vt:lpstr>Quality Learning Community</vt:lpstr>
      <vt:lpstr>Quality Learning Community (QLC)</vt:lpstr>
      <vt:lpstr>Early Identification of Individuals with HIV/AIDS (EIIHA)</vt:lpstr>
      <vt:lpstr>EIIHA Overview</vt:lpstr>
      <vt:lpstr>PowerPoint Presentation</vt:lpstr>
      <vt:lpstr>Minnesota EIIHA Workgroup</vt:lpstr>
      <vt:lpstr>EIIHA Related Services (Ryan White and RW-adjacent services)</vt:lpstr>
      <vt:lpstr>So... Quality Management in a "nutshell"...</vt:lpstr>
      <vt:lpstr>Please contact me at any time with questions or to provide additional feedback or input</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lastModifiedBy>Eriika Etshokin</cp:lastModifiedBy>
  <cp:revision>1154</cp:revision>
  <cp:lastPrinted>2016-11-03T22:49:44Z</cp:lastPrinted>
  <dcterms:created xsi:type="dcterms:W3CDTF">2023-12-21T15:25:21Z</dcterms:created>
  <dcterms:modified xsi:type="dcterms:W3CDTF">2026-03-18T15:54:04Z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ies>
</file>