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2" r:id="rId5"/>
  </p:sldMasterIdLst>
  <p:notesMasterIdLst>
    <p:notesMasterId r:id="rId31"/>
  </p:notesMasterIdLst>
  <p:sldIdLst>
    <p:sldId id="256" r:id="rId6"/>
    <p:sldId id="257" r:id="rId7"/>
    <p:sldId id="258" r:id="rId8"/>
    <p:sldId id="266" r:id="rId9"/>
    <p:sldId id="265" r:id="rId10"/>
    <p:sldId id="287" r:id="rId11"/>
    <p:sldId id="262" r:id="rId12"/>
    <p:sldId id="281" r:id="rId13"/>
    <p:sldId id="283" r:id="rId14"/>
    <p:sldId id="290" r:id="rId15"/>
    <p:sldId id="263" r:id="rId16"/>
    <p:sldId id="267" r:id="rId17"/>
    <p:sldId id="278" r:id="rId18"/>
    <p:sldId id="269" r:id="rId19"/>
    <p:sldId id="273" r:id="rId20"/>
    <p:sldId id="272" r:id="rId21"/>
    <p:sldId id="271" r:id="rId22"/>
    <p:sldId id="286" r:id="rId23"/>
    <p:sldId id="279" r:id="rId24"/>
    <p:sldId id="285" r:id="rId25"/>
    <p:sldId id="289" r:id="rId26"/>
    <p:sldId id="284" r:id="rId27"/>
    <p:sldId id="268" r:id="rId28"/>
    <p:sldId id="276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9B618D-04DF-8E36-18DC-3762ABF7304C}" name="Jonathan M Hanft" initials="JH" userId="S::Jonathan.Hanft@hennepin.us::e963d907-7bf8-43fc-9ad2-28e684ce17b2" providerId="AD"/>
  <p188:author id="{A907D7AA-85E1-9C60-0598-35AB16B6A9C1}" name="Carissa N Weisdorf" initials="CW" userId="S::carissa.weisdorf@hennepin.us::fb8f6f8e-94ec-41d1-a111-e46ae641b023" providerId="AD"/>
  <p188:author id="{224C30DB-E9F9-14F9-054B-62CCABE8A0E1}" name="Jonathan M Hanft" initials="JH" userId="S::jonathan.hanft@hennepin.us::e963d907-7bf8-43fc-9ad2-28e684ce17b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005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AD928D-55A7-CAD1-D6DD-F69B63215841}" v="48" dt="2026-02-20T19:15:10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74" autoAdjust="0"/>
  </p:normalViewPr>
  <p:slideViewPr>
    <p:cSldViewPr snapToGrid="0">
      <p:cViewPr varScale="1">
        <p:scale>
          <a:sx n="66" d="100"/>
          <a:sy n="66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issa N Weisdorf" userId="S::carissa.weisdorf@hennepin.us::fb8f6f8e-94ec-41d1-a111-e46ae641b023" providerId="AD" clId="Web-{B7AD928D-55A7-CAD1-D6DD-F69B63215841}"/>
    <pc:docChg chg="modSld">
      <pc:chgData name="Carissa N Weisdorf" userId="S::carissa.weisdorf@hennepin.us::fb8f6f8e-94ec-41d1-a111-e46ae641b023" providerId="AD" clId="Web-{B7AD928D-55A7-CAD1-D6DD-F69B63215841}" dt="2026-02-20T19:15:10.081" v="45" actId="20577"/>
      <pc:docMkLst>
        <pc:docMk/>
      </pc:docMkLst>
      <pc:sldChg chg="addSp delSp modSp">
        <pc:chgData name="Carissa N Weisdorf" userId="S::carissa.weisdorf@hennepin.us::fb8f6f8e-94ec-41d1-a111-e46ae641b023" providerId="AD" clId="Web-{B7AD928D-55A7-CAD1-D6DD-F69B63215841}" dt="2026-02-20T19:11:23.173" v="17" actId="1076"/>
        <pc:sldMkLst>
          <pc:docMk/>
          <pc:sldMk cId="3607440580" sldId="265"/>
        </pc:sldMkLst>
        <pc:spChg chg="mod">
          <ac:chgData name="Carissa N Weisdorf" userId="S::carissa.weisdorf@hennepin.us::fb8f6f8e-94ec-41d1-a111-e46ae641b023" providerId="AD" clId="Web-{B7AD928D-55A7-CAD1-D6DD-F69B63215841}" dt="2026-02-20T19:11:23.173" v="17" actId="1076"/>
          <ac:spMkLst>
            <pc:docMk/>
            <pc:sldMk cId="3607440580" sldId="265"/>
            <ac:spMk id="6" creationId="{6A791AA8-E3B8-35F1-FCD7-1E5A6C28147F}"/>
          </ac:spMkLst>
        </pc:spChg>
        <pc:spChg chg="add del mod">
          <ac:chgData name="Carissa N Weisdorf" userId="S::carissa.weisdorf@hennepin.us::fb8f6f8e-94ec-41d1-a111-e46ae641b023" providerId="AD" clId="Web-{B7AD928D-55A7-CAD1-D6DD-F69B63215841}" dt="2026-02-20T19:10:56.126" v="4"/>
          <ac:spMkLst>
            <pc:docMk/>
            <pc:sldMk cId="3607440580" sldId="265"/>
            <ac:spMk id="7" creationId="{35449458-662B-0BCD-C113-74C05E86A237}"/>
          </ac:spMkLst>
        </pc:spChg>
        <pc:picChg chg="add mod">
          <ac:chgData name="Carissa N Weisdorf" userId="S::carissa.weisdorf@hennepin.us::fb8f6f8e-94ec-41d1-a111-e46ae641b023" providerId="AD" clId="Web-{B7AD928D-55A7-CAD1-D6DD-F69B63215841}" dt="2026-02-20T19:11:04.641" v="6" actId="1076"/>
          <ac:picMkLst>
            <pc:docMk/>
            <pc:sldMk cId="3607440580" sldId="265"/>
            <ac:picMk id="3" creationId="{E955E028-F757-24C8-DEF1-2CABABFE085C}"/>
          </ac:picMkLst>
        </pc:picChg>
        <pc:picChg chg="del">
          <ac:chgData name="Carissa N Weisdorf" userId="S::carissa.weisdorf@hennepin.us::fb8f6f8e-94ec-41d1-a111-e46ae641b023" providerId="AD" clId="Web-{B7AD928D-55A7-CAD1-D6DD-F69B63215841}" dt="2026-02-20T19:10:46.735" v="2"/>
          <ac:picMkLst>
            <pc:docMk/>
            <pc:sldMk cId="3607440580" sldId="265"/>
            <ac:picMk id="5" creationId="{A3FDE3A2-A526-4E39-F70D-C0B3DF0756F9}"/>
          </ac:picMkLst>
        </pc:picChg>
      </pc:sldChg>
      <pc:sldChg chg="modSp">
        <pc:chgData name="Carissa N Weisdorf" userId="S::carissa.weisdorf@hennepin.us::fb8f6f8e-94ec-41d1-a111-e46ae641b023" providerId="AD" clId="Web-{B7AD928D-55A7-CAD1-D6DD-F69B63215841}" dt="2026-02-20T19:15:10.081" v="45" actId="20577"/>
        <pc:sldMkLst>
          <pc:docMk/>
          <pc:sldMk cId="2316721256" sldId="277"/>
        </pc:sldMkLst>
        <pc:spChg chg="mod">
          <ac:chgData name="Carissa N Weisdorf" userId="S::carissa.weisdorf@hennepin.us::fb8f6f8e-94ec-41d1-a111-e46ae641b023" providerId="AD" clId="Web-{B7AD928D-55A7-CAD1-D6DD-F69B63215841}" dt="2026-02-20T19:15:10.081" v="45" actId="20577"/>
          <ac:spMkLst>
            <pc:docMk/>
            <pc:sldMk cId="2316721256" sldId="277"/>
            <ac:spMk id="17" creationId="{BC4CD18F-4BE3-0403-73C2-1EDC678C723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0BC67-23C9-2F48-B20A-1DB1D07B1001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D5A1F-1E19-AB4D-9F91-E209B821A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8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20000"/>
              </a:spcBef>
              <a:buFont typeface="Wingdings,Sans-Serif"/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6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84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74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3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2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95809-CB03-7FE2-5F7D-A2EFB452E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E2B0E7-2F4C-A421-7971-7F7FF5CD1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A6632-FAB2-9DAA-63F6-77FD7A2EA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C0191-175E-082D-8EC7-B6AF5529B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57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55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3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04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05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21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838200" y="365125"/>
            <a:ext cx="49549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Segoe UI Light" panose="020B0502040204020203" pitchFamily="34" charset="0"/>
              </a:rPr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495499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4577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1212760"/>
            <a:ext cx="4954589" cy="3313684"/>
          </a:xfrm>
        </p:spPr>
        <p:txBody>
          <a:bodyPr anchor="ctr"/>
          <a:lstStyle>
            <a:lvl1pPr marL="0" indent="0">
              <a:buNone/>
              <a:defRPr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431280" y="0"/>
            <a:ext cx="5760720" cy="68580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200" y="6193363"/>
            <a:ext cx="4954588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035342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79538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32" y="5968181"/>
            <a:ext cx="427892" cy="543931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6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083443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6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32" y="5968181"/>
            <a:ext cx="427892" cy="543931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499986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6781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6196780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606226" y="2555766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141859" y="2555765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7492" y="2555764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270805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387863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4504921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93018" y="2360689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393018" y="3487382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393018" y="4603767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004588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089213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147704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289177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7430650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9486173" y="4187542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2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4083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572001"/>
            <a:ext cx="12192000" cy="1108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26540"/>
            <a:ext cx="10515600" cy="533949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38199" y="1030143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357813"/>
            <a:ext cx="10515600" cy="236537"/>
          </a:xfrm>
        </p:spPr>
        <p:txBody>
          <a:bodyPr anchor="ctr">
            <a:no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/>
              <a:t>Department and presenter name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0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5"/>
          </p:nvPr>
        </p:nvSpPr>
        <p:spPr>
          <a:xfrm>
            <a:off x="1089025" y="4153459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26"/>
          </p:nvPr>
        </p:nvSpPr>
        <p:spPr>
          <a:xfrm>
            <a:off x="3144736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27"/>
          </p:nvPr>
        </p:nvSpPr>
        <p:spPr>
          <a:xfrm>
            <a:off x="5289177" y="4183285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4" name="Picture Placeholder 20"/>
          <p:cNvSpPr>
            <a:spLocks noGrp="1"/>
          </p:cNvSpPr>
          <p:nvPr>
            <p:ph type="pic" sz="quarter" idx="28"/>
          </p:nvPr>
        </p:nvSpPr>
        <p:spPr>
          <a:xfrm>
            <a:off x="7342574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486173" y="4153458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2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738265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838146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aseline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A1D971C-21EA-4BE4-B643-12FB5ADB6F32}" type="datetime1">
              <a:rPr lang="en-US" smtClean="0"/>
              <a:t>2/20/2026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57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nepin Coun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572001"/>
            <a:ext cx="12192000" cy="1108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26540"/>
            <a:ext cx="10515600" cy="533949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38199" y="1030143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357813"/>
            <a:ext cx="10515600" cy="236537"/>
          </a:xfrm>
        </p:spPr>
        <p:txBody>
          <a:bodyPr anchor="ctr">
            <a:no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/>
              <a:t>Department and presenter name here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7B96408-6EC6-478F-89C8-C6B5E041F00D}" type="datetime1">
              <a:rPr lang="en-US" smtClean="0"/>
              <a:t>2/20/2026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0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A1D971C-21EA-4BE4-B643-12FB5ADB6F32}" type="datetime1">
              <a:rPr lang="en-US" smtClean="0"/>
              <a:t>2/20/2026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A317055-FCA8-4C35-BD82-DDB9B8FBEC17}" type="datetime1">
              <a:rPr lang="en-US" smtClean="0"/>
              <a:t>2/20/2026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34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F992B3D-C2B2-450A-A96E-5261C91CE8A4}" type="datetime1">
              <a:rPr lang="en-US" smtClean="0"/>
              <a:t>2/20/2026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18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 Cur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2576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A08F7D9-D59E-4240-AA11-4AEC9F384084}" type="datetime1">
              <a:rPr lang="en-US" smtClean="0"/>
              <a:t>2/20/2026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1828800"/>
            <a:ext cx="4954997" cy="379744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FB0F0C3-DBBF-41BB-9C0F-8C0E86DF377B}" type="datetime1">
              <a:rPr lang="en-US" smtClean="0"/>
              <a:t>2/20/2026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61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2654132"/>
            <a:ext cx="4954997" cy="2972117"/>
          </a:xfrm>
          <a:noFill/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2654132"/>
            <a:ext cx="4954997" cy="29721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398802" y="1828800"/>
            <a:ext cx="4974047" cy="677863"/>
          </a:xfrm>
        </p:spPr>
        <p:txBody>
          <a:bodyPr>
            <a:noAutofit/>
          </a:bodyPr>
          <a:lstStyle>
            <a:lvl1pPr marL="0" indent="0">
              <a:buNone/>
              <a:defRPr sz="3000" baseline="0"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55038" y="1828800"/>
            <a:ext cx="4974047" cy="677863"/>
          </a:xfrm>
        </p:spPr>
        <p:txBody>
          <a:bodyPr>
            <a:noAutofit/>
          </a:bodyPr>
          <a:lstStyle>
            <a:lvl1pPr marL="0" indent="0">
              <a:buNone/>
              <a:defRPr sz="3000" baseline="0"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0DC1E3E-E3CD-4299-B00C-3DDCEDBC040A}" type="datetime1">
              <a:rPr lang="en-US" smtClean="0"/>
              <a:t>2/20/2026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88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30143"/>
            <a:ext cx="105156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EC5EDF3-A189-4AB1-8907-5616A1677EFE}" type="datetime1">
              <a:rPr lang="en-US" smtClean="0"/>
              <a:t>2/20/2026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2CF2B1C-D339-4B39-99A3-9C9269834B47}" type="datetime1">
              <a:rPr lang="en-US" smtClean="0"/>
              <a:t>2/20/2026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u="none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97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C7A03E8-5071-426F-BBFC-806F39D27713}" type="datetime1">
              <a:rPr lang="en-US" smtClean="0"/>
              <a:t>2/20/2026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9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1212760"/>
            <a:ext cx="4954589" cy="3313684"/>
          </a:xfrm>
        </p:spPr>
        <p:txBody>
          <a:bodyPr anchor="ctr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431280" y="0"/>
            <a:ext cx="5760720" cy="68580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D8C7E71-36C2-4ABA-AF3A-C398CA75BC22}" type="datetime1">
              <a:rPr lang="en-US" smtClean="0"/>
              <a:t>2/20/2026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42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B54623B-B854-44BC-AF39-99FAFB9CA30B}" type="datetime1">
              <a:rPr lang="en-US" smtClean="0"/>
              <a:t>2/20/2026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1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86A9006-0F59-4A55-8631-B1034FE8F419}" type="datetime1">
              <a:rPr lang="en-US" smtClean="0"/>
              <a:t>2/20/2026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(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FD1F568-8353-4B90-9947-9AC553062B79}" type="datetime1">
              <a:rPr lang="en-US" smtClean="0"/>
              <a:t>2/20/2026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43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(3)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D85D91-1EBF-4DEB-BFAD-CC476E1CAD36}" type="datetime1">
              <a:rPr lang="en-US" smtClean="0"/>
              <a:t>2/20/2026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8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32" y="5968181"/>
            <a:ext cx="427892" cy="543931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036818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C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6781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6196780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197456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8C73B70-75CD-4A1E-8BB0-439AE3CA22C7}" type="datetime1">
              <a:rPr lang="en-US" smtClean="0"/>
              <a:t>2/20/2026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152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aption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606226" y="2555766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141859" y="2555765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7492" y="2555764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807C767-903A-414C-ACF4-866DEBBEE1E1}" type="datetime1">
              <a:rPr lang="en-US" smtClean="0"/>
              <a:t>2/20/2026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270805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387863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4504921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93018" y="2360689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393018" y="3487382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393018" y="4603767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E6CB594-587B-408F-8498-0FDC16E47627}" type="datetime1">
              <a:rPr lang="en-US" smtClean="0"/>
              <a:t>2/20/2026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88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i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0347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0FEBFCF-ECE9-46D3-861C-CBFE9D5673DA}" type="datetime1">
              <a:rPr lang="en-US" smtClean="0"/>
              <a:t>2/20/2026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19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0FEBFCF-ECE9-46D3-861C-CBFE9D5673DA}" type="datetime1">
              <a:rPr lang="en-US" smtClean="0"/>
              <a:t>2/20/2026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46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aseline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9424132-0D87-4B5A-8206-DC4B07EFCF8E}" type="datetime1">
              <a:rPr lang="en-US" smtClean="0"/>
              <a:t>2/20/2026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179B642-FB32-464E-84E0-8E962A8B9AE8}" type="datetime1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642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0E2CEB8-D2BA-4C32-903D-15433C36A806}" type="datetime1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65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089213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147704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289177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7430650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9486173" y="4187542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6E13299-6D33-4D12-8497-96A5ACDC5113}" type="datetime1">
              <a:rPr lang="en-US" smtClean="0"/>
              <a:t>2/20/2026</a:t>
            </a:fld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96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5"/>
          </p:nvPr>
        </p:nvSpPr>
        <p:spPr>
          <a:xfrm>
            <a:off x="1089025" y="4153459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26"/>
          </p:nvPr>
        </p:nvSpPr>
        <p:spPr>
          <a:xfrm>
            <a:off x="3144736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27"/>
          </p:nvPr>
        </p:nvSpPr>
        <p:spPr>
          <a:xfrm>
            <a:off x="5289177" y="4183285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0"/>
          <p:cNvSpPr>
            <a:spLocks noGrp="1"/>
          </p:cNvSpPr>
          <p:nvPr>
            <p:ph type="pic" sz="quarter" idx="28"/>
          </p:nvPr>
        </p:nvSpPr>
        <p:spPr>
          <a:xfrm>
            <a:off x="7342574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486173" y="4153458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609618E-8EB9-4784-B49E-CD9F36CA76B6}" type="datetime1">
              <a:rPr lang="en-US" smtClean="0"/>
              <a:t>2/20/2026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6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1828800"/>
            <a:ext cx="4954997" cy="379744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6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30143"/>
            <a:ext cx="105156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28800"/>
            <a:ext cx="4954997" cy="677733"/>
          </a:xfrm>
        </p:spPr>
        <p:txBody>
          <a:bodyPr>
            <a:normAutofit/>
          </a:bodyPr>
          <a:lstStyle>
            <a:lvl1pPr>
              <a:defRPr sz="3000" b="0" i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2654132"/>
            <a:ext cx="4954997" cy="2972117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2654132"/>
            <a:ext cx="4954997" cy="2972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98803" y="1828800"/>
            <a:ext cx="4954997" cy="677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i="0">
                <a:latin typeface="Segoe UI Light" panose="020B0502040204020203" pitchFamily="34" charset="0"/>
                <a:ea typeface="Myriad Pro" charset="0"/>
                <a:cs typeface="Myriad Pro" charset="0"/>
              </a:rPr>
              <a:t>Click to edit Master title style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i="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7" y="5968181"/>
            <a:ext cx="429317" cy="545742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88385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4954997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90879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67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199" y="6193363"/>
            <a:ext cx="8509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Myriad Pro" charset="0"/>
                <a:ea typeface="Myriad Pro" charset="0"/>
                <a:cs typeface="Myriad Pro" charset="0"/>
              </a:rPr>
              <a:t>Hennepin County</a:t>
            </a:r>
          </a:p>
          <a:p>
            <a:r>
              <a:rPr lang="en-US" sz="1100">
                <a:latin typeface="Myriad Pro Light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8" r:id="rId3"/>
    <p:sldLayoutId id="2147483670" r:id="rId4"/>
    <p:sldLayoutId id="2147483673" r:id="rId5"/>
    <p:sldLayoutId id="2147483659" r:id="rId6"/>
    <p:sldLayoutId id="2147483655" r:id="rId7"/>
    <p:sldLayoutId id="2147483660" r:id="rId8"/>
    <p:sldLayoutId id="2147483661" r:id="rId9"/>
    <p:sldLayoutId id="2147483669" r:id="rId10"/>
    <p:sldLayoutId id="2147483666" r:id="rId11"/>
    <p:sldLayoutId id="2147483664" r:id="rId12"/>
    <p:sldLayoutId id="2147483671" r:id="rId13"/>
    <p:sldLayoutId id="2147483662" r:id="rId14"/>
    <p:sldLayoutId id="2147483672" r:id="rId15"/>
    <p:sldLayoutId id="2147483674" r:id="rId16"/>
    <p:sldLayoutId id="2147483675" r:id="rId17"/>
    <p:sldLayoutId id="2147483663" r:id="rId18"/>
    <p:sldLayoutId id="2147483667" r:id="rId19"/>
    <p:sldLayoutId id="2147483668" r:id="rId20"/>
    <p:sldLayoutId id="2147483665" r:id="rId21"/>
    <p:sldLayoutId id="2147483676" r:id="rId22"/>
    <p:sldLayoutId id="2147483689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67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7B96408-6EC6-478F-89C8-C6B5E041F00D}" type="datetime1">
              <a:rPr lang="en-US" smtClean="0"/>
              <a:t>2/20/2026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0" r:id="rId4"/>
    <p:sldLayoutId id="2147483686" r:id="rId5"/>
    <p:sldLayoutId id="2147483687" r:id="rId6"/>
    <p:sldLayoutId id="2147483688" r:id="rId7"/>
    <p:sldLayoutId id="2147483677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681" r:id="rId20"/>
    <p:sldLayoutId id="2147483701" r:id="rId21"/>
    <p:sldLayoutId id="2147483702" r:id="rId22"/>
    <p:sldLayoutId id="2147483679" r:id="rId23"/>
    <p:sldLayoutId id="2147483678" r:id="rId24"/>
    <p:sldLayoutId id="2147483703" r:id="rId25"/>
    <p:sldLayoutId id="2147483704" r:id="rId2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RWlanguage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nhivcouncil.org/plans-resources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5680" y="5181600"/>
            <a:ext cx="502920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>
                <a:solidFill>
                  <a:srgbClr val="0058A4"/>
                </a:solidFill>
                <a:latin typeface="Segoe UI Light"/>
                <a:cs typeface="Segoe UI Light"/>
              </a:rPr>
              <a:t>Ryan White Program</a:t>
            </a:r>
            <a:endParaRPr lang="en-US" sz="3000">
              <a:solidFill>
                <a:srgbClr val="0058A4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5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A1622-CA54-A75F-7306-5F48F9255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E8F013F-EF98-35E0-E982-3C445F46F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8722C-39EB-7794-9A9A-08E6FD64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1311552"/>
            <a:ext cx="3638550" cy="351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Service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standards</a:t>
            </a: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annual review process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8CE027E-C2DD-30F1-C505-FF0127116C3E}"/>
              </a:ext>
            </a:extLst>
          </p:cNvPr>
          <p:cNvSpPr txBox="1">
            <a:spLocks/>
          </p:cNvSpPr>
          <p:nvPr/>
        </p:nvSpPr>
        <p:spPr>
          <a:xfrm>
            <a:off x="838199" y="6193363"/>
            <a:ext cx="4239964" cy="50283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CD0A0B-9AC5-A6F9-9E44-DDBF33173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237" y="945932"/>
            <a:ext cx="7749575" cy="49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38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14AC7-30BF-98A6-9866-AFF31A39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Universal Standards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6CBB0-5D13-6074-4BCD-F9C6312997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21235" y="1025979"/>
            <a:ext cx="4954997" cy="52534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Client Rights</a:t>
            </a:r>
          </a:p>
          <a:p>
            <a:r>
              <a:rPr lang="en-US" dirty="0">
                <a:latin typeface="Segoe UI"/>
                <a:cs typeface="Segoe UI"/>
              </a:rPr>
              <a:t>Eligibility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Subrecipient Qualifications</a:t>
            </a:r>
          </a:p>
          <a:p>
            <a:r>
              <a:rPr lang="en-US" dirty="0">
                <a:latin typeface="Segoe UI"/>
                <a:cs typeface="Segoe UI"/>
              </a:rPr>
              <a:t>Administration</a:t>
            </a:r>
          </a:p>
          <a:p>
            <a:r>
              <a:rPr lang="en-US" dirty="0">
                <a:latin typeface="Segoe UI"/>
                <a:cs typeface="Segoe UI"/>
              </a:rPr>
              <a:t>Linkage &amp; Retention</a:t>
            </a:r>
          </a:p>
          <a:p>
            <a:r>
              <a:rPr lang="en-US" dirty="0">
                <a:latin typeface="Segoe UI"/>
                <a:cs typeface="Segoe UI"/>
              </a:rPr>
              <a:t>Quality Management</a:t>
            </a:r>
          </a:p>
          <a:p>
            <a:r>
              <a:rPr lang="en-US" dirty="0">
                <a:latin typeface="Segoe UI"/>
                <a:cs typeface="Segoe UI"/>
              </a:rPr>
              <a:t>Cultural Responsiveness</a:t>
            </a:r>
          </a:p>
        </p:txBody>
      </p:sp>
      <p:pic>
        <p:nvPicPr>
          <p:cNvPr id="9" name="Picture Placeholder 8" descr="Checklist with solid fill">
            <a:extLst>
              <a:ext uri="{FF2B5EF4-FFF2-40B4-BE49-F238E27FC236}">
                <a16:creationId xmlns:a16="http://schemas.microsoft.com/office/drawing/2014/main" id="{56D56B52-7020-0F19-2F15-E80A7A4FE7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59" r="6759"/>
          <a:stretch/>
        </p:blipFill>
        <p:spPr>
          <a:xfrm>
            <a:off x="2191233" y="1861594"/>
            <a:ext cx="2255938" cy="2613950"/>
          </a:xfr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781FF5-FEC8-1FF7-22C4-A18BAF6E7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3177585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2D613-47DA-7720-CC1D-87BC5218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Rights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8719D-3B82-992C-A41A-5FA91F8792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295547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Segoe UI"/>
                <a:cs typeface="Segoe UI"/>
              </a:rPr>
              <a:t>Access to services</a:t>
            </a:r>
          </a:p>
          <a:p>
            <a:pPr>
              <a:spcAft>
                <a:spcPts val="0"/>
              </a:spcAft>
            </a:pPr>
            <a:r>
              <a:rPr lang="en-US" dirty="0"/>
              <a:t>No discrimination</a:t>
            </a:r>
          </a:p>
          <a:p>
            <a:pPr>
              <a:spcAft>
                <a:spcPts val="0"/>
              </a:spcAft>
            </a:pPr>
            <a:r>
              <a:rPr lang="en-US" dirty="0"/>
              <a:t>Inform client of policies and rights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Segoe UI"/>
                <a:cs typeface="Segoe UI"/>
              </a:rPr>
              <a:t>Confidentiality and HIPAA</a:t>
            </a:r>
          </a:p>
          <a:p>
            <a:pPr>
              <a:spcAft>
                <a:spcPts val="0"/>
              </a:spcAft>
            </a:pPr>
            <a:r>
              <a:rPr lang="en-US" dirty="0"/>
              <a:t>Get consent</a:t>
            </a:r>
          </a:p>
        </p:txBody>
      </p:sp>
      <p:pic>
        <p:nvPicPr>
          <p:cNvPr id="5" name="Picture 4" descr="Hand placing stars">
            <a:extLst>
              <a:ext uri="{FF2B5EF4-FFF2-40B4-BE49-F238E27FC236}">
                <a16:creationId xmlns:a16="http://schemas.microsoft.com/office/drawing/2014/main" id="{63943E1E-A124-8EC6-34A3-0CFFB83C3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828" y="1957309"/>
            <a:ext cx="4436533" cy="295547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B922681-183B-906A-0FAC-2B6C64826E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924161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495B4C-BF20-3850-24F6-A4A2168B20A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455611" y="1654772"/>
            <a:ext cx="5292152" cy="337437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7CCD0C-FA9E-FED1-1D19-5AF760E6DE00}"/>
              </a:ext>
            </a:extLst>
          </p:cNvPr>
          <p:cNvSpPr txBox="1"/>
          <p:nvPr/>
        </p:nvSpPr>
        <p:spPr>
          <a:xfrm>
            <a:off x="501267" y="6138232"/>
            <a:ext cx="5102645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AFAFA"/>
                </a:solidFill>
                <a:latin typeface="Myriad Pro Light"/>
                <a:cs typeface="Segoe UI"/>
              </a:rPr>
              <a:t>Hennepin County Ryan White Program​</a:t>
            </a:r>
          </a:p>
          <a:p>
            <a:r>
              <a:rPr lang="en-US" sz="1100" dirty="0">
                <a:solidFill>
                  <a:srgbClr val="FAFAFA"/>
                </a:solidFill>
                <a:latin typeface="Myriad Pro Light"/>
                <a:cs typeface="Segoe UI"/>
              </a:rPr>
              <a:t>Subrecipient onboarding - Service standards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1754C-5A5A-8F20-3F3C-8E9433FB5627}"/>
              </a:ext>
            </a:extLst>
          </p:cNvPr>
          <p:cNvSpPr txBox="1"/>
          <p:nvPr/>
        </p:nvSpPr>
        <p:spPr>
          <a:xfrm>
            <a:off x="788899" y="515195"/>
            <a:ext cx="8514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Eligibility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50EB9-41ED-60E0-5C49-DEA73D72C70C}"/>
              </a:ext>
            </a:extLst>
          </p:cNvPr>
          <p:cNvSpPr txBox="1">
            <a:spLocks/>
          </p:cNvSpPr>
          <p:nvPr/>
        </p:nvSpPr>
        <p:spPr>
          <a:xfrm>
            <a:off x="584232" y="1537813"/>
            <a:ext cx="5871379" cy="43472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400" dirty="0">
                <a:latin typeface="Segoe UI"/>
                <a:cs typeface="Segoe UI"/>
              </a:rPr>
              <a:t>MN DHS determines eligibility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Segoe UI"/>
                <a:cs typeface="Segoe UI"/>
              </a:rPr>
              <a:t>Providers support clients by </a:t>
            </a:r>
          </a:p>
          <a:p>
            <a:pPr lvl="1">
              <a:spcAft>
                <a:spcPts val="0"/>
              </a:spcAft>
            </a:pPr>
            <a:r>
              <a:rPr lang="en-US" sz="2000" dirty="0">
                <a:latin typeface="Segoe UI"/>
                <a:cs typeface="Segoe UI"/>
              </a:rPr>
              <a:t>Completing new applications and annual renewals</a:t>
            </a:r>
          </a:p>
          <a:p>
            <a:pPr lvl="1">
              <a:spcAft>
                <a:spcPts val="0"/>
              </a:spcAft>
            </a:pPr>
            <a:r>
              <a:rPr lang="en-US" sz="2000" dirty="0">
                <a:latin typeface="Segoe UI"/>
                <a:cs typeface="Segoe UI"/>
              </a:rPr>
              <a:t>Submitting changes in income, household size, residency, or health insurance status to Ryan White eligibility specialists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Segoe UI"/>
                <a:cs typeface="Segoe UI"/>
              </a:rPr>
              <a:t>Complete the Ryan White Program Application online for new clients, renewal, information change, and to attach documents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Segoe UI"/>
                <a:cs typeface="Segoe UI"/>
              </a:rPr>
              <a:t>A fillable form to print and return by mail is also available</a:t>
            </a:r>
          </a:p>
        </p:txBody>
      </p:sp>
    </p:spTree>
    <p:extLst>
      <p:ext uri="{BB962C8B-B14F-4D97-AF65-F5344CB8AC3E}">
        <p14:creationId xmlns:p14="http://schemas.microsoft.com/office/powerpoint/2010/main" val="462074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CFC30-B41E-3C09-EB51-A897DF84E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3486EE-766D-89ED-532C-22FBBC6BDB9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8158621" y="1217226"/>
            <a:ext cx="3135229" cy="3776663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4D9E0-2376-A707-4D3A-F34B6CD2C55C}"/>
              </a:ext>
            </a:extLst>
          </p:cNvPr>
          <p:cNvSpPr/>
          <p:nvPr/>
        </p:nvSpPr>
        <p:spPr>
          <a:xfrm>
            <a:off x="8261405" y="3263016"/>
            <a:ext cx="2854519" cy="3319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50FE6-293D-AEC6-E29B-B4F6494199B2}"/>
              </a:ext>
            </a:extLst>
          </p:cNvPr>
          <p:cNvSpPr txBox="1"/>
          <p:nvPr/>
        </p:nvSpPr>
        <p:spPr>
          <a:xfrm>
            <a:off x="838200" y="1630094"/>
            <a:ext cx="7111480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Have a documented policy to: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Verify client’s Ryan White eligibility via the “At a Glance” screen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Screen for duplication of services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Ensure Ryan White is payer of last resort </a:t>
            </a:r>
          </a:p>
          <a:p>
            <a:pPr lvl="1"/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This is prior to initiating services and periodically as services continue</a:t>
            </a:r>
          </a:p>
          <a:p>
            <a:endParaRPr lang="en-US" sz="2000" dirty="0">
              <a:solidFill>
                <a:schemeClr val="bg1"/>
              </a:solidFill>
              <a:latin typeface="Segoe UI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Support clients in completing new applications and annual renewals, and submitting changes in income, household size, residency, or health insurance status to Ryan White eligibility specialists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6A77E-C96F-9012-E2F0-D89772E67C23}"/>
              </a:ext>
            </a:extLst>
          </p:cNvPr>
          <p:cNvSpPr txBox="1"/>
          <p:nvPr/>
        </p:nvSpPr>
        <p:spPr>
          <a:xfrm>
            <a:off x="446183" y="6000521"/>
            <a:ext cx="5102645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AFAFA"/>
                </a:solidFill>
                <a:latin typeface="Myriad Pro Light"/>
                <a:cs typeface="Segoe UI"/>
              </a:rPr>
              <a:t>Hennepin County Ryan White Program​</a:t>
            </a:r>
          </a:p>
          <a:p>
            <a:r>
              <a:rPr lang="en-US" sz="1100" dirty="0">
                <a:solidFill>
                  <a:srgbClr val="FAFAFA"/>
                </a:solidFill>
                <a:latin typeface="Myriad Pro Light"/>
                <a:cs typeface="Segoe UI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836226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0"/>
            <a:ext cx="10931769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 Light"/>
                <a:cs typeface="Segoe UI Light"/>
              </a:rPr>
              <a:t>Record Keeping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5673436" cy="3777167"/>
          </a:xfrm>
        </p:spPr>
        <p:txBody>
          <a:bodyPr/>
          <a:lstStyle/>
          <a:p>
            <a:r>
              <a:rPr lang="en-US"/>
              <a:t>Separate file for each client </a:t>
            </a:r>
          </a:p>
          <a:p>
            <a:r>
              <a:rPr lang="en-US"/>
              <a:t>Files are in a secure place</a:t>
            </a:r>
          </a:p>
          <a:p>
            <a:r>
              <a:rPr lang="en-US"/>
              <a:t>Electronic/computer files must be password protected &amp; backed up</a:t>
            </a:r>
          </a:p>
        </p:txBody>
      </p:sp>
      <p:pic>
        <p:nvPicPr>
          <p:cNvPr id="4098" name="Picture 2" descr="Image result for secure back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52" y="3326920"/>
            <a:ext cx="4270767" cy="28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locked file cabin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r="14796"/>
          <a:stretch/>
        </p:blipFill>
        <p:spPr bwMode="auto">
          <a:xfrm>
            <a:off x="7495309" y="576262"/>
            <a:ext cx="2757055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4DF3360-0593-3E67-8ECC-0B8E12945B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928172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0"/>
            <a:ext cx="10931769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 Light"/>
                <a:cs typeface="Segoe UI Light"/>
              </a:rPr>
              <a:t>Personnel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99655" y="1242292"/>
            <a:ext cx="6546273" cy="48075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HIV/AIDS knowledgeable</a:t>
            </a:r>
          </a:p>
          <a:p>
            <a:r>
              <a:rPr lang="en-US"/>
              <a:t>Necessary skills and competence</a:t>
            </a:r>
          </a:p>
          <a:p>
            <a:r>
              <a:rPr lang="en-US"/>
              <a:t>Ryan White orientation</a:t>
            </a:r>
          </a:p>
          <a:p>
            <a:r>
              <a:rPr lang="en-US">
                <a:latin typeface="Segoe UI"/>
                <a:cs typeface="Segoe UI"/>
              </a:rPr>
              <a:t>Continued learning and professional development</a:t>
            </a:r>
          </a:p>
          <a:p>
            <a:r>
              <a:rPr lang="en-US">
                <a:latin typeface="Segoe UI"/>
                <a:cs typeface="Segoe UI"/>
              </a:rPr>
              <a:t>Necessary licensure and certificates</a:t>
            </a:r>
          </a:p>
          <a:p>
            <a:r>
              <a:rPr lang="en-US"/>
              <a:t>Supervision</a:t>
            </a:r>
          </a:p>
        </p:txBody>
      </p:sp>
      <p:pic>
        <p:nvPicPr>
          <p:cNvPr id="5122" name="Picture 2" descr="Image result for personn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/>
          <a:stretch/>
        </p:blipFill>
        <p:spPr bwMode="auto">
          <a:xfrm>
            <a:off x="6354618" y="1021482"/>
            <a:ext cx="5616463" cy="459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B3D0703-F2EA-9648-A960-9FFBDD0810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380894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0"/>
            <a:ext cx="10931769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 Light"/>
                <a:cs typeface="Segoe UI Light"/>
              </a:rPr>
              <a:t>Client viral load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38200" y="1080655"/>
            <a:ext cx="10936183" cy="284985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dirty="0">
                <a:latin typeface="Segoe UI"/>
                <a:cs typeface="Segoe UI"/>
              </a:rPr>
              <a:t>CAREWare Form 1 is used when viral load data is missing. The CAREWare admin team will reach out to providers who need to complete it for clients.</a:t>
            </a:r>
          </a:p>
          <a:p>
            <a:r>
              <a:rPr lang="en-US" dirty="0">
                <a:latin typeface="Segoe UI"/>
                <a:cs typeface="Segoe UI"/>
              </a:rPr>
              <a:t>Has the client had a lab value in the last 12 months?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If yes – Confirm lab value is in CAREWare</a:t>
            </a:r>
          </a:p>
          <a:p>
            <a:r>
              <a:rPr lang="en-US" dirty="0">
                <a:latin typeface="Segoe UI"/>
                <a:cs typeface="Segoe UI"/>
              </a:rPr>
              <a:t>If no – If lab value is within the last two months, no data is needed. If lab value is more than two months old, input data into Form 1. </a:t>
            </a:r>
          </a:p>
          <a:p>
            <a:r>
              <a:rPr lang="en-US" dirty="0">
                <a:latin typeface="Segoe UI"/>
                <a:cs typeface="Segoe UI"/>
              </a:rPr>
              <a:t>If no lab value in the last 12 months refer to HIV medical care and confirm linkage. Follow-up with client or medical office.</a:t>
            </a:r>
          </a:p>
          <a:p>
            <a:endParaRPr lang="en-US" dirty="0">
              <a:latin typeface="Segoe UI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2369B-7E10-4861-D209-BDB1E0492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615" y="3816977"/>
            <a:ext cx="7230534" cy="2155552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21EACD1-C00C-DCB5-DB9A-A58527137C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4105768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E2F0D-0BC9-E11A-DAF5-E280A7763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 Light"/>
                <a:cs typeface="Segoe UI Light"/>
              </a:rPr>
              <a:t>Quality Management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40199-948D-4BFC-DDC2-FDA97B718B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6083245" cy="38739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Quality improvement to ensure health outcomes for Ryan White clients are continuously </a:t>
            </a:r>
            <a:r>
              <a:rPr lang="en-US">
                <a:latin typeface="Segoe UI"/>
                <a:cs typeface="Segoe UI"/>
              </a:rPr>
              <a:t>improving</a:t>
            </a:r>
          </a:p>
          <a:p>
            <a:r>
              <a:rPr lang="en-US">
                <a:latin typeface="Segoe UI"/>
                <a:cs typeface="Segoe UI"/>
              </a:rPr>
              <a:t>Seek client input on programming</a:t>
            </a:r>
            <a:endParaRPr lang="en-US" dirty="0">
              <a:latin typeface="Segoe UI"/>
              <a:cs typeface="Segoe UI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02B3355-5B55-40A0-1E63-CC992538FF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9D60A8-1087-5ADD-68D9-CE7004114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638" y="1833429"/>
            <a:ext cx="4521200" cy="25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95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74529-5B51-EAEE-D28E-647797A9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892" y="741391"/>
            <a:ext cx="326938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>
                <a:latin typeface="+mj-lt"/>
                <a:ea typeface="+mj-ea"/>
                <a:cs typeface="+mj-cs"/>
              </a:rPr>
              <a:t>Cultural Responsiveness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6D9A2-349F-59C4-8EB7-A044EBA56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88" y="1128826"/>
            <a:ext cx="3343332" cy="445777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E4F48B-2257-B456-AFE8-A0C76BE2C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29" y="1128824"/>
            <a:ext cx="3343333" cy="4457777"/>
          </a:xfrm>
          <a:prstGeom prst="rect">
            <a:avLst/>
          </a:pr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15B182C2-9AC9-A9EB-E2E6-D5A0045381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50890" y="2533476"/>
            <a:ext cx="3240264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Segoe UI"/>
                <a:ea typeface="+mn-ea"/>
                <a:cs typeface="Segoe UI"/>
              </a:rPr>
              <a:t>Provide a welcoming environment that is culturally inclusive and respectful of the client populations being served </a:t>
            </a:r>
            <a:endParaRPr lang="en-US" sz="2000">
              <a:latin typeface="+mn-lt"/>
              <a:ea typeface="+mn-ea"/>
              <a:cs typeface="Calibri" panose="020F05020202040302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B241C5-7E45-AD52-638D-31E8FD2B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503B28-6749-2F02-0050-2CC7D03C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3DEE37-9CE7-622C-B750-66998E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8F4094B-8DC0-6575-B79D-3F37AD0F5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3548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 Light"/>
                <a:cs typeface="Segoe UI Light"/>
              </a:rPr>
              <a:t>Service standards overview</a:t>
            </a:r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698C7C6-F31A-87E5-B430-5430A291F2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10579" b="31203"/>
          <a:stretch/>
        </p:blipFill>
        <p:spPr>
          <a:xfrm>
            <a:off x="0" y="0"/>
            <a:ext cx="12192000" cy="4547146"/>
          </a:xfr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FA18098-E4EF-5849-652E-CEE54C1666C0}"/>
              </a:ext>
            </a:extLst>
          </p:cNvPr>
          <p:cNvSpPr>
            <a:spLocks noGrp="1"/>
          </p:cNvSpPr>
          <p:nvPr/>
        </p:nvSpPr>
        <p:spPr>
          <a:xfrm>
            <a:off x="838200" y="6291608"/>
            <a:ext cx="4124325" cy="3189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 dirty="0">
                <a:latin typeface="Segoe UI"/>
                <a:cs typeface="Segoe UI"/>
              </a:rPr>
              <a:t>Subrecipient onboarding – Service standards overview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521371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D2675-48B3-0F86-5377-1B4373B39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Cultural Responsiveness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ople chatting at table">
            <a:extLst>
              <a:ext uri="{FF2B5EF4-FFF2-40B4-BE49-F238E27FC236}">
                <a16:creationId xmlns:a16="http://schemas.microsoft.com/office/drawing/2014/main" id="{E0748451-F05B-0AE8-4B1A-91D586CC1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25" r="5124" b="-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7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89131-24DA-2425-42B6-E4F25F334A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57715" y="2990818"/>
            <a:ext cx="4195673" cy="22326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Collect and analyze client demographic data to identify disparities and develop strategies to eliminate disparities, as well as to support continuous improvement around cultural responsiveness.</a:t>
            </a:r>
            <a:endParaRPr lang="en-US" dirty="0">
              <a:solidFill>
                <a:schemeClr val="tx1">
                  <a:alpha val="8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878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3074D4-5D81-4A7D-2362-D1D4B86A49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8779" y="2077376"/>
            <a:ext cx="4954997" cy="2819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Segoe UI"/>
                <a:cs typeface="Segoe UI"/>
              </a:rPr>
              <a:t>Encourage the employment of program staff who are able to serve the client population in a culturally responsive way. 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C9B208-3960-DA33-B1DD-970B71F4842D}"/>
              </a:ext>
            </a:extLst>
          </p:cNvPr>
          <p:cNvSpPr txBox="1"/>
          <p:nvPr/>
        </p:nvSpPr>
        <p:spPr>
          <a:xfrm>
            <a:off x="720047" y="1388457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  <a:ea typeface="+mj-ea"/>
                <a:cs typeface="+mj-cs"/>
              </a:rPr>
              <a:t>Staff qualifications </a:t>
            </a:r>
            <a:endParaRPr lang="en-US" sz="3200" dirty="0"/>
          </a:p>
        </p:txBody>
      </p:sp>
      <p:pic>
        <p:nvPicPr>
          <p:cNvPr id="11" name="Picture 10" descr="Assorted school supplies">
            <a:extLst>
              <a:ext uri="{FF2B5EF4-FFF2-40B4-BE49-F238E27FC236}">
                <a16:creationId xmlns:a16="http://schemas.microsoft.com/office/drawing/2014/main" id="{96C53A08-684C-B672-2FCB-6A359CAC3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6" r="13234" b="-2"/>
          <a:stretch/>
        </p:blipFill>
        <p:spPr>
          <a:xfrm>
            <a:off x="6084455" y="1"/>
            <a:ext cx="6102825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18E2BE9-7D05-88B7-1C44-3D19EEF62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44" y="24846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Cultural Responsiveness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B67CBD-5CF8-B001-E3CB-E38A2549F59A}"/>
              </a:ext>
            </a:extLst>
          </p:cNvPr>
          <p:cNvSpPr txBox="1"/>
          <p:nvPr/>
        </p:nvSpPr>
        <p:spPr>
          <a:xfrm>
            <a:off x="6298848" y="1338774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Staff training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DA7CB79-2DFA-FD3C-D436-A696F94757D2}"/>
              </a:ext>
            </a:extLst>
          </p:cNvPr>
          <p:cNvSpPr txBox="1">
            <a:spLocks/>
          </p:cNvSpPr>
          <p:nvPr/>
        </p:nvSpPr>
        <p:spPr>
          <a:xfrm>
            <a:off x="6298848" y="1783658"/>
            <a:ext cx="4646905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Segoe UI"/>
                <a:ea typeface="+mn-ea"/>
                <a:cs typeface="Segoe UI"/>
              </a:rPr>
              <a:t>Trainings on culturally responsive practices done at your organization</a:t>
            </a:r>
            <a:endParaRPr lang="en-US" dirty="0">
              <a:solidFill>
                <a:schemeClr val="bg2"/>
              </a:solidFill>
              <a:latin typeface="Segoe UI"/>
              <a:ea typeface="+mn-ea"/>
              <a:cs typeface="Segoe UI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Segoe UI"/>
                <a:ea typeface="+mn-ea"/>
                <a:cs typeface="Segoe UI"/>
              </a:rPr>
              <a:t>Trainings arranged by Hennepin County and DHS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Segoe UI"/>
                <a:ea typeface="+mn-ea"/>
                <a:cs typeface="Segoe UI"/>
              </a:rPr>
              <a:t>Engaging African-born Communities in Sexual Health Education and Communication 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Segoe UI"/>
                <a:ea typeface="+mn-ea"/>
                <a:cs typeface="Segoe UI"/>
              </a:rPr>
              <a:t>Provider Connections meetings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7EBDF18-7663-D63F-73E2-1EEB12D63F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794836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 using sign language">
            <a:extLst>
              <a:ext uri="{FF2B5EF4-FFF2-40B4-BE49-F238E27FC236}">
                <a16:creationId xmlns:a16="http://schemas.microsoft.com/office/drawing/2014/main" id="{2047477F-A674-49BE-DB64-BDBB09E94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61" r="-1" b="-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D6461F-CBE5-2ED3-C356-C1EBCC620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>
                <a:latin typeface="+mj-lt"/>
                <a:ea typeface="+mj-ea"/>
                <a:cs typeface="+mj-cs"/>
              </a:rPr>
              <a:t>Translation and interpretation services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A1FB2-0F3C-2CF7-1C05-FE43DBD4D1E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4904" y="2522949"/>
            <a:ext cx="5065776" cy="34023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No-charge for Ryan White clients who need it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Policy and procedure at </a:t>
            </a:r>
            <a:r>
              <a:rPr lang="en-US" sz="1800" dirty="0">
                <a:latin typeface="+mn-lt"/>
                <a:ea typeface="+mn-ea"/>
                <a:cs typeface="+mn-cs"/>
                <a:hlinkClick r:id="rId3"/>
              </a:rPr>
              <a:t>https://bit.ly/RWlanguage</a:t>
            </a:r>
            <a:r>
              <a:rPr lang="en-US" sz="1800" dirty="0">
                <a:latin typeface="+mn-lt"/>
                <a:ea typeface="+mn-ea"/>
                <a:cs typeface="+mn-cs"/>
              </a:rPr>
              <a:t> 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Telephone interpretation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In-person interpretation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American Sign Language (ASL) interpretation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Materials translation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C0A2040-4C65-E59D-E34F-4AC61C26AF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456798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F9A7A-445A-42EC-D22A-83FEE105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 Light"/>
                <a:cs typeface="Segoe UI Light"/>
              </a:rPr>
              <a:t>Annual site visits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8748B-7810-E8FA-6A71-1ED02A0C28D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199" y="1690688"/>
            <a:ext cx="10515600" cy="43664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Segoe UI"/>
                <a:cs typeface="Segoe UI Light"/>
              </a:rPr>
              <a:t>Measure compliance with fiscal and programming requirements</a:t>
            </a:r>
          </a:p>
          <a:p>
            <a:r>
              <a:rPr lang="en-US" sz="2000" dirty="0">
                <a:latin typeface="Segoe UI"/>
                <a:cs typeface="Segoe UI"/>
              </a:rPr>
              <a:t>Financial review</a:t>
            </a:r>
          </a:p>
          <a:p>
            <a:r>
              <a:rPr lang="en-US" sz="2000" dirty="0">
                <a:latin typeface="Segoe UI"/>
                <a:cs typeface="Segoe UI"/>
              </a:rPr>
              <a:t>Client file review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Reviewed for compliance with Universal Standards and service-specific standards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Number of charts is based on a formula – maximum of 75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Assessment checklist is provided in advance</a:t>
            </a:r>
            <a:endParaRPr lang="en-US" sz="2000" dirty="0"/>
          </a:p>
          <a:p>
            <a:r>
              <a:rPr lang="en-US" sz="2000" dirty="0">
                <a:latin typeface="Segoe UI"/>
                <a:cs typeface="Segoe UI"/>
              </a:rPr>
              <a:t>Interview between contract manager, Hennepin County Ryan White team, and key staff</a:t>
            </a:r>
          </a:p>
          <a:p>
            <a:r>
              <a:rPr lang="en-US" sz="2000" dirty="0">
                <a:latin typeface="Segoe UI"/>
                <a:cs typeface="Segoe UI"/>
              </a:rPr>
              <a:t>Corrective Action Plan may be required for any site visit findings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A57A568-13B5-009F-95D4-37E3DA38A8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337934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A01A8-6261-A861-624B-992021861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18" y="365125"/>
            <a:ext cx="11012053" cy="1360198"/>
          </a:xfrm>
        </p:spPr>
        <p:txBody>
          <a:bodyPr/>
          <a:lstStyle/>
          <a:p>
            <a:r>
              <a:rPr lang="en-US" dirty="0">
                <a:latin typeface="Segoe UI Light"/>
                <a:cs typeface="Segoe UI Light"/>
              </a:rPr>
              <a:t>Performance measures = Expected outcomes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4CCB4-1AF9-B65F-9868-0F457CF606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3116" y="1948494"/>
            <a:ext cx="10515600" cy="37771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Outlined in contracts</a:t>
            </a:r>
          </a:p>
          <a:p>
            <a:r>
              <a:rPr lang="en-US">
                <a:latin typeface="Segoe UI"/>
                <a:cs typeface="Segoe UI"/>
              </a:rPr>
              <a:t>Includes effectiveness and efficiency measures</a:t>
            </a:r>
            <a:endParaRPr lang="en-US" dirty="0">
              <a:latin typeface="Segoe UI"/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Reported in quarterly reports and annual site visits</a:t>
            </a: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73B1283-DC77-3825-797A-C4A62D7F2A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  <p:pic>
        <p:nvPicPr>
          <p:cNvPr id="3" name="Graphic 2" descr="Award ribbon with star">
            <a:extLst>
              <a:ext uri="{FF2B5EF4-FFF2-40B4-BE49-F238E27FC236}">
                <a16:creationId xmlns:a16="http://schemas.microsoft.com/office/drawing/2014/main" id="{BB90DDF8-B6B8-31B9-19D9-C6269FFC1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1714" y="3586238"/>
            <a:ext cx="2866572" cy="28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43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DD847-9B33-19B4-4158-CCD113FF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latin typeface="Segoe UI Light"/>
                <a:ea typeface="+mj-ea"/>
                <a:cs typeface="Segoe UI Light"/>
              </a:rPr>
              <a:t>Ryan White system of care fact sheet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BC4CD18F-4BE3-0403-73C2-1EDC678C72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6457" y="2405894"/>
            <a:ext cx="5721588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Segoe UI"/>
                <a:ea typeface="+mn-ea"/>
                <a:cs typeface="Calibri"/>
              </a:rPr>
              <a:t>Updated by Hennepin County Ryan White Program 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Segoe UI"/>
                <a:ea typeface="+mn-ea"/>
                <a:cs typeface="Calibri"/>
              </a:rPr>
              <a:t>Available at  </a:t>
            </a:r>
            <a:r>
              <a:rPr lang="en-US" sz="2000" dirty="0">
                <a:latin typeface="Segoe UI"/>
                <a:ea typeface="+mn-ea"/>
                <a:cs typeface="Segoe UI"/>
                <a:hlinkClick r:id="rId2"/>
              </a:rPr>
              <a:t>https://www.mnhivcouncil.org/plans-resources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91FAB633-47DE-512B-C83B-2D7F14141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031" y="1197287"/>
            <a:ext cx="3740401" cy="4495318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F7954B3-5155-26F4-B8E0-58879C496402}"/>
              </a:ext>
            </a:extLst>
          </p:cNvPr>
          <p:cNvSpPr txBox="1">
            <a:spLocks/>
          </p:cNvSpPr>
          <p:nvPr/>
        </p:nvSpPr>
        <p:spPr>
          <a:xfrm>
            <a:off x="838199" y="6193363"/>
            <a:ext cx="3634037" cy="5028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316721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">
            <a:extLst>
              <a:ext uri="{FF2B5EF4-FFF2-40B4-BE49-F238E27FC236}">
                <a16:creationId xmlns:a16="http://schemas.microsoft.com/office/drawing/2014/main" id="{1BCCA5E7-0C08-A8FD-D42A-B6D767A97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657" y="1583242"/>
            <a:ext cx="4210143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Purpose of service standards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6096000" cy="377716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latin typeface="Segoe UI"/>
                <a:cs typeface="Segoe UI"/>
              </a:rPr>
              <a:t>Quality care</a:t>
            </a:r>
            <a:endParaRPr lang="en-US" sz="2200"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Improve health outcomes</a:t>
            </a:r>
          </a:p>
          <a:p>
            <a:r>
              <a:rPr lang="en-US">
                <a:latin typeface="Segoe UI"/>
                <a:cs typeface="Segoe UI"/>
              </a:rPr>
              <a:t>Compliance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Ensure funded services are consistent with</a:t>
            </a:r>
            <a:endParaRPr lang="en-US">
              <a:cs typeface="Segoe UI"/>
            </a:endParaRPr>
          </a:p>
          <a:p>
            <a:pPr lvl="1"/>
            <a:r>
              <a:rPr lang="en-US">
                <a:latin typeface="Segoe UI"/>
                <a:cs typeface="Segoe UI"/>
              </a:rPr>
              <a:t>Public health guidelines on HIV treatment</a:t>
            </a:r>
          </a:p>
          <a:p>
            <a:pPr lvl="1"/>
            <a:r>
              <a:rPr lang="en-US">
                <a:latin typeface="Segoe UI"/>
                <a:cs typeface="Segoe UI"/>
              </a:rPr>
              <a:t>Client needs</a:t>
            </a:r>
          </a:p>
          <a:p>
            <a:pPr lvl="1"/>
            <a:r>
              <a:rPr lang="en-US">
                <a:latin typeface="Segoe UI"/>
                <a:cs typeface="Segoe UI"/>
              </a:rPr>
              <a:t>Guidelines for improvement in access and quality of HIV services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A942BCB-508D-C7AE-AA0B-A85D574B4C35}"/>
              </a:ext>
            </a:extLst>
          </p:cNvPr>
          <p:cNvSpPr>
            <a:spLocks noGrp="1"/>
          </p:cNvSpPr>
          <p:nvPr/>
        </p:nvSpPr>
        <p:spPr>
          <a:xfrm>
            <a:off x="838200" y="6141517"/>
            <a:ext cx="4124325" cy="3189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 dirty="0">
                <a:latin typeface="Segoe UI"/>
                <a:cs typeface="Segoe UI"/>
              </a:rPr>
              <a:t>Subrecipient onboarding – Service standards overview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6536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43FD2-53AF-A00E-1FC3-5FD4EF73A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9512"/>
            <a:ext cx="10515600" cy="1325563"/>
          </a:xfrm>
        </p:spPr>
        <p:txBody>
          <a:bodyPr/>
          <a:lstStyle/>
          <a:p>
            <a:r>
              <a:rPr lang="en-US"/>
              <a:t>Goals of service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EF4AE-5309-EFD4-25C3-6A2DB336E20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66799" y="1502697"/>
            <a:ext cx="10515600" cy="4255454"/>
          </a:xfrm>
        </p:spPr>
        <p:txBody>
          <a:bodyPr>
            <a:normAutofit/>
          </a:bodyPr>
          <a:lstStyle/>
          <a:p>
            <a:r>
              <a:rPr lang="en-US" sz="2200" dirty="0"/>
              <a:t>Encourage continuous improvement</a:t>
            </a:r>
          </a:p>
          <a:p>
            <a:r>
              <a:rPr lang="en-US" sz="2200" dirty="0"/>
              <a:t>Protect client rights and privacy</a:t>
            </a:r>
          </a:p>
          <a:p>
            <a:r>
              <a:rPr lang="en-US" sz="2200" dirty="0"/>
              <a:t>Ensure accessibility to services</a:t>
            </a:r>
          </a:p>
          <a:p>
            <a:r>
              <a:rPr lang="en-US" sz="2200" dirty="0"/>
              <a:t>Ensure services are culturally appropriate</a:t>
            </a:r>
          </a:p>
          <a:p>
            <a:r>
              <a:rPr lang="en-US" sz="2200" dirty="0"/>
              <a:t>Means for client feedback or complaint</a:t>
            </a:r>
          </a:p>
          <a:p>
            <a:r>
              <a:rPr lang="en-US" sz="2200" dirty="0"/>
              <a:t>Ensure transparency</a:t>
            </a:r>
          </a:p>
          <a:p>
            <a:r>
              <a:rPr lang="en-US" sz="2200" dirty="0"/>
              <a:t>Reduce barriers to care</a:t>
            </a:r>
          </a:p>
        </p:txBody>
      </p:sp>
      <p:pic>
        <p:nvPicPr>
          <p:cNvPr id="6" name="Picture 5" descr="Doctor smiling">
            <a:extLst>
              <a:ext uri="{FF2B5EF4-FFF2-40B4-BE49-F238E27FC236}">
                <a16:creationId xmlns:a16="http://schemas.microsoft.com/office/drawing/2014/main" id="{6BF58EFC-E544-0A85-0923-7428CEB7D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75" y="1818527"/>
            <a:ext cx="4549524" cy="3032722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36BF761A-CD6E-DBF2-EC4D-A2B720BB0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98443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6AE12-CDFE-42FE-5F58-A8651FDC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MN HIV Council website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91AA8-E3B8-35F1-FCD7-1E5A6C28147F}"/>
              </a:ext>
            </a:extLst>
          </p:cNvPr>
          <p:cNvSpPr txBox="1"/>
          <p:nvPr/>
        </p:nvSpPr>
        <p:spPr>
          <a:xfrm>
            <a:off x="3976914" y="4240852"/>
            <a:ext cx="42381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 dirty="0">
                <a:latin typeface="Segoe UI Light"/>
                <a:cs typeface="Segoe UI Light"/>
              </a:rPr>
              <a:t>www.mnhivcouncil.org</a:t>
            </a:r>
            <a:endParaRPr lang="en-US" sz="2800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E43CB5D-7CCC-BBCF-2AE3-0D7DF31A78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5E028-F757-24C8-DEF1-2CABABFE0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80387"/>
            <a:ext cx="10905067" cy="164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40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Document 1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A9D51-595E-2D59-C333-5432C2B6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Example: Substance Abuse Outpatient 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Service Standard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7656D5EB-1AA8-F954-BEB4-F0B3860A54B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207933" y="1142567"/>
            <a:ext cx="7347537" cy="4573841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E0ECB42-A0A7-3CF0-554E-B6694327A9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28319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Service-specific standards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6431280" y="0"/>
            <a:ext cx="5760720" cy="642134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endParaRPr lang="en-US" sz="1600"/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600"/>
              <a:t>Early Intervention Services</a:t>
            </a:r>
          </a:p>
          <a:p>
            <a:pPr>
              <a:spcAft>
                <a:spcPts val="0"/>
              </a:spcAft>
            </a:pPr>
            <a:r>
              <a:rPr lang="en-US" sz="1600"/>
              <a:t>Emergency Financial Assistance</a:t>
            </a:r>
          </a:p>
          <a:p>
            <a:pPr>
              <a:spcAft>
                <a:spcPts val="0"/>
              </a:spcAft>
            </a:pPr>
            <a:r>
              <a:rPr lang="en-US" sz="1600"/>
              <a:t>Food Bank/Home-delivered Meals</a:t>
            </a:r>
          </a:p>
          <a:p>
            <a:pPr>
              <a:spcAft>
                <a:spcPts val="0"/>
              </a:spcAft>
            </a:pPr>
            <a:r>
              <a:rPr lang="en-US" sz="1600"/>
              <a:t>Health Education/Risk Reduction</a:t>
            </a:r>
          </a:p>
          <a:p>
            <a:pPr>
              <a:spcAft>
                <a:spcPts val="0"/>
              </a:spcAft>
            </a:pPr>
            <a:r>
              <a:rPr lang="en-US" sz="1600"/>
              <a:t>Health Insurance Premium and Cost Sharing</a:t>
            </a:r>
          </a:p>
          <a:p>
            <a:pPr>
              <a:spcAft>
                <a:spcPts val="0"/>
              </a:spcAft>
            </a:pPr>
            <a:r>
              <a:rPr lang="en-US" sz="1600"/>
              <a:t>Home and Community-based Health Services</a:t>
            </a:r>
          </a:p>
          <a:p>
            <a:pPr>
              <a:spcAft>
                <a:spcPts val="0"/>
              </a:spcAft>
            </a:pPr>
            <a:r>
              <a:rPr lang="en-US" sz="1600"/>
              <a:t>Housing Services</a:t>
            </a:r>
          </a:p>
          <a:p>
            <a:pPr>
              <a:spcAft>
                <a:spcPts val="0"/>
              </a:spcAft>
            </a:pPr>
            <a:r>
              <a:rPr lang="en-US" sz="1600"/>
              <a:t>Legal Services</a:t>
            </a:r>
          </a:p>
          <a:p>
            <a:pPr>
              <a:spcAft>
                <a:spcPts val="0"/>
              </a:spcAft>
            </a:pPr>
            <a:r>
              <a:rPr lang="en-US" sz="1600"/>
              <a:t>Medical Case Management</a:t>
            </a:r>
          </a:p>
          <a:p>
            <a:pPr>
              <a:spcAft>
                <a:spcPts val="0"/>
              </a:spcAft>
            </a:pPr>
            <a:r>
              <a:rPr lang="en-US" sz="1600"/>
              <a:t>Medical Nutrition Therapy</a:t>
            </a:r>
          </a:p>
          <a:p>
            <a:pPr>
              <a:spcAft>
                <a:spcPts val="0"/>
              </a:spcAft>
            </a:pPr>
            <a:r>
              <a:rPr lang="en-US" sz="1600"/>
              <a:t>Medical Transportation</a:t>
            </a:r>
          </a:p>
          <a:p>
            <a:pPr>
              <a:spcAft>
                <a:spcPts val="0"/>
              </a:spcAft>
            </a:pPr>
            <a:r>
              <a:rPr lang="en-US" sz="1600"/>
              <a:t>Mental Health Services</a:t>
            </a:r>
          </a:p>
          <a:p>
            <a:pPr>
              <a:spcAft>
                <a:spcPts val="0"/>
              </a:spcAft>
            </a:pPr>
            <a:r>
              <a:rPr lang="en-US" sz="1600"/>
              <a:t>Non-medical Case Management</a:t>
            </a:r>
          </a:p>
          <a:p>
            <a:pPr>
              <a:spcAft>
                <a:spcPts val="0"/>
              </a:spcAft>
            </a:pPr>
            <a:r>
              <a:rPr lang="en-US" sz="1600"/>
              <a:t>Outpatient/Ambulatory Health Services</a:t>
            </a:r>
          </a:p>
          <a:p>
            <a:pPr>
              <a:spcAft>
                <a:spcPts val="0"/>
              </a:spcAft>
            </a:pPr>
            <a:r>
              <a:rPr lang="en-US" sz="1600"/>
              <a:t>Outreach Services</a:t>
            </a:r>
          </a:p>
          <a:p>
            <a:pPr>
              <a:spcAft>
                <a:spcPts val="0"/>
              </a:spcAft>
            </a:pPr>
            <a:r>
              <a:rPr lang="en-US" sz="1600"/>
              <a:t>Psychosocial Support Services</a:t>
            </a:r>
          </a:p>
          <a:p>
            <a:pPr>
              <a:spcAft>
                <a:spcPts val="0"/>
              </a:spcAft>
            </a:pPr>
            <a:r>
              <a:rPr lang="en-US" sz="1600"/>
              <a:t>Referral for Health Care and Supportive Services</a:t>
            </a:r>
          </a:p>
          <a:p>
            <a:pPr>
              <a:spcAft>
                <a:spcPts val="0"/>
              </a:spcAft>
            </a:pPr>
            <a:r>
              <a:rPr lang="en-US" sz="1600"/>
              <a:t>Substance Abuse Outpatient Care</a:t>
            </a:r>
          </a:p>
          <a:p>
            <a:pPr>
              <a:spcAft>
                <a:spcPts val="0"/>
              </a:spcAft>
            </a:pPr>
            <a:r>
              <a:rPr lang="en-US" sz="1600"/>
              <a:t>Treatment Adherence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EBC7A3B-07F6-E4BB-6618-329AF9FA4F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437005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83E2-A928-8948-0522-B0008E2C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1311552"/>
            <a:ext cx="3622675" cy="351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Developing and updating service standards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50C05F09-F550-3EF9-E688-EA463583BC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24400" y="549647"/>
            <a:ext cx="6924674" cy="5193506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23DFEC1-9329-3FA4-AFDC-E722C4AB28BF}"/>
              </a:ext>
            </a:extLst>
          </p:cNvPr>
          <p:cNvSpPr txBox="1">
            <a:spLocks/>
          </p:cNvSpPr>
          <p:nvPr/>
        </p:nvSpPr>
        <p:spPr>
          <a:xfrm>
            <a:off x="838199" y="6193363"/>
            <a:ext cx="4239964" cy="50283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" charset="0"/>
                <a:cs typeface="Myriad Pro" charset="0"/>
              </a:rPr>
              <a:t>Hennepin County Ryan White Program</a:t>
            </a:r>
            <a:endParaRPr lang="en-US" sz="1200">
              <a:solidFill>
                <a:schemeClr val="bg1"/>
              </a:solidFill>
              <a:latin typeface="Myriad Pro Light"/>
              <a:ea typeface="Myriad Pro" charset="0"/>
              <a:cs typeface="Myriad Pro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919584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E83E2-A928-8948-0522-B0008E2C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1311552"/>
            <a:ext cx="3638550" cy="351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Service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standards</a:t>
            </a: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in action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7ECB13F-62AA-BC01-F3BD-B79A26057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49647"/>
            <a:ext cx="6924675" cy="5193506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C2E6678-28C6-F62D-FF13-D38B7725F785}"/>
              </a:ext>
            </a:extLst>
          </p:cNvPr>
          <p:cNvSpPr txBox="1">
            <a:spLocks/>
          </p:cNvSpPr>
          <p:nvPr/>
        </p:nvSpPr>
        <p:spPr>
          <a:xfrm>
            <a:off x="838199" y="6193363"/>
            <a:ext cx="4239964" cy="50283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766279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nnepin County Palette 2016">
      <a:dk1>
        <a:srgbClr val="113C66"/>
      </a:dk1>
      <a:lt1>
        <a:srgbClr val="FAFAFA"/>
      </a:lt1>
      <a:dk2>
        <a:srgbClr val="113C66"/>
      </a:dk2>
      <a:lt2>
        <a:srgbClr val="FAFAFA"/>
      </a:lt2>
      <a:accent1>
        <a:srgbClr val="0058A3"/>
      </a:accent1>
      <a:accent2>
        <a:srgbClr val="44C8F5"/>
      </a:accent2>
      <a:accent3>
        <a:srgbClr val="9FCC3B"/>
      </a:accent3>
      <a:accent4>
        <a:srgbClr val="F7931E"/>
      </a:accent4>
      <a:accent5>
        <a:srgbClr val="EF413C"/>
      </a:accent5>
      <a:accent6>
        <a:srgbClr val="3E1151"/>
      </a:accent6>
      <a:hlink>
        <a:srgbClr val="00AEEF"/>
      </a:hlink>
      <a:folHlink>
        <a:srgbClr val="44C8F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nnepin County PowerPoint Light13" id="{28B19FB9-BF8E-4B44-9027-C263317CFDF8}" vid="{62D063A5-8311-F74E-A68C-91E6386B9786}"/>
    </a:ext>
  </a:extLst>
</a:theme>
</file>

<file path=ppt/theme/theme2.xml><?xml version="1.0" encoding="utf-8"?>
<a:theme xmlns:a="http://schemas.openxmlformats.org/drawingml/2006/main" name="Office Theme">
  <a:themeElements>
    <a:clrScheme name="Hennepin County Palette 2016">
      <a:dk1>
        <a:srgbClr val="113C66"/>
      </a:dk1>
      <a:lt1>
        <a:srgbClr val="FAFAFA"/>
      </a:lt1>
      <a:dk2>
        <a:srgbClr val="113C66"/>
      </a:dk2>
      <a:lt2>
        <a:srgbClr val="FAFAFA"/>
      </a:lt2>
      <a:accent1>
        <a:srgbClr val="0058A3"/>
      </a:accent1>
      <a:accent2>
        <a:srgbClr val="44C8F5"/>
      </a:accent2>
      <a:accent3>
        <a:srgbClr val="9FCC3B"/>
      </a:accent3>
      <a:accent4>
        <a:srgbClr val="F7931E"/>
      </a:accent4>
      <a:accent5>
        <a:srgbClr val="EF413C"/>
      </a:accent5>
      <a:accent6>
        <a:srgbClr val="3E1151"/>
      </a:accent6>
      <a:hlink>
        <a:srgbClr val="00AEEF"/>
      </a:hlink>
      <a:folHlink>
        <a:srgbClr val="44C8F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Template November 2016" id="{7305A6EE-1A77-4FF8-AE84-8B38D37E2C3C}" vid="{69EA2A9D-4C5A-4AE2-A084-1E1C853FD7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dacab7-a067-4aaf-b88d-e77dc82a1624" xsi:nil="true"/>
    <lcf76f155ced4ddcb4097134ff3c332f xmlns="6eac1f4b-5817-4d0f-bb79-f97d33da94f3">
      <Terms xmlns="http://schemas.microsoft.com/office/infopath/2007/PartnerControls"/>
    </lcf76f155ced4ddcb4097134ff3c332f>
    <SharedWithUsers xmlns="ef370f41-b301-4688-91b0-03752f0e7c9e">
      <UserInfo>
        <DisplayName>Erin Mehta</DisplayName>
        <AccountId>403</AccountId>
        <AccountType/>
      </UserInfo>
      <UserInfo>
        <DisplayName>Dawn E Petroskas</DisplayName>
        <AccountId>404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3318B64528E94E9FD640B5C1584F4B" ma:contentTypeVersion="17" ma:contentTypeDescription="Create a new document." ma:contentTypeScope="" ma:versionID="68437613ec021efb735cb0c96e3ea333">
  <xsd:schema xmlns:xsd="http://www.w3.org/2001/XMLSchema" xmlns:xs="http://www.w3.org/2001/XMLSchema" xmlns:p="http://schemas.microsoft.com/office/2006/metadata/properties" xmlns:ns2="6eac1f4b-5817-4d0f-bb79-f97d33da94f3" xmlns:ns3="ef370f41-b301-4688-91b0-03752f0e7c9e" xmlns:ns4="66dacab7-a067-4aaf-b88d-e77dc82a1624" targetNamespace="http://schemas.microsoft.com/office/2006/metadata/properties" ma:root="true" ma:fieldsID="c2b36004cc5f2f10bad08aedc3052c8e" ns2:_="" ns3:_="" ns4:_="">
    <xsd:import namespace="6eac1f4b-5817-4d0f-bb79-f97d33da94f3"/>
    <xsd:import namespace="ef370f41-b301-4688-91b0-03752f0e7c9e"/>
    <xsd:import namespace="66dacab7-a067-4aaf-b88d-e77dc82a16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c1f4b-5817-4d0f-bb79-f97d33da94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3ae75ce-4bcd-48ac-ac55-3be0f0d583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370f41-b301-4688-91b0-03752f0e7c9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acab7-a067-4aaf-b88d-e77dc82a162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0355aea7-1a05-43e1-b2eb-5befb1307605}" ma:internalName="TaxCatchAll" ma:showField="CatchAllData" ma:web="ef370f41-b301-4688-91b0-03752f0e7c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747A0B-8F77-47B8-9977-F9F25A8C50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BFA385-B89A-4B44-9F2C-128C1A0DEE21}">
  <ds:schemaRefs>
    <ds:schemaRef ds:uri="http://purl.org/dc/terms/"/>
    <ds:schemaRef ds:uri="http://www.w3.org/XML/1998/namespace"/>
    <ds:schemaRef ds:uri="http://schemas.microsoft.com/office/2006/metadata/properties"/>
    <ds:schemaRef ds:uri="http://purl.org/dc/elements/1.1/"/>
    <ds:schemaRef ds:uri="ef370f41-b301-4688-91b0-03752f0e7c9e"/>
    <ds:schemaRef ds:uri="http://schemas.microsoft.com/office/2006/documentManagement/types"/>
    <ds:schemaRef ds:uri="http://schemas.microsoft.com/office/infopath/2007/PartnerControls"/>
    <ds:schemaRef ds:uri="6eac1f4b-5817-4d0f-bb79-f97d33da94f3"/>
    <ds:schemaRef ds:uri="http://schemas.openxmlformats.org/package/2006/metadata/core-properties"/>
    <ds:schemaRef ds:uri="66dacab7-a067-4aaf-b88d-e77dc82a1624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AAB66B4-BFA5-48D8-B483-996B1E7014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ac1f4b-5817-4d0f-bb79-f97d33da94f3"/>
    <ds:schemaRef ds:uri="ef370f41-b301-4688-91b0-03752f0e7c9e"/>
    <ds:schemaRef ds:uri="66dacab7-a067-4aaf-b88d-e77dc82a16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Hennepin County PowerPoint Light14</Template>
  <TotalTime>327</TotalTime>
  <Words>1057</Words>
  <Application>Microsoft Office PowerPoint</Application>
  <PresentationFormat>Widescreen</PresentationFormat>
  <Paragraphs>189</Paragraphs>
  <Slides>25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Office Theme</vt:lpstr>
      <vt:lpstr>PowerPoint Presentation</vt:lpstr>
      <vt:lpstr>Service standards overview</vt:lpstr>
      <vt:lpstr>Purpose of service standards</vt:lpstr>
      <vt:lpstr>Goals of service standards</vt:lpstr>
      <vt:lpstr>MN HIV Council website</vt:lpstr>
      <vt:lpstr>Example: Substance Abuse Outpatient  Service Standard</vt:lpstr>
      <vt:lpstr>PowerPoint Presentation</vt:lpstr>
      <vt:lpstr>Developing and updating service standards</vt:lpstr>
      <vt:lpstr>Service standards in action</vt:lpstr>
      <vt:lpstr>Service standards annual review process</vt:lpstr>
      <vt:lpstr>Universal Standards</vt:lpstr>
      <vt:lpstr>Client Rights</vt:lpstr>
      <vt:lpstr>PowerPoint Presentation</vt:lpstr>
      <vt:lpstr>Eligibility</vt:lpstr>
      <vt:lpstr>Record Keeping</vt:lpstr>
      <vt:lpstr>Personnel</vt:lpstr>
      <vt:lpstr>Client viral load data</vt:lpstr>
      <vt:lpstr>Quality Management</vt:lpstr>
      <vt:lpstr>Cultural Responsiveness </vt:lpstr>
      <vt:lpstr>Cultural Responsiveness</vt:lpstr>
      <vt:lpstr>Cultural Responsiveness</vt:lpstr>
      <vt:lpstr>Translation and interpretation services</vt:lpstr>
      <vt:lpstr>Annual site visits</vt:lpstr>
      <vt:lpstr>Performance measures = Expected outcomes</vt:lpstr>
      <vt:lpstr>Ryan White system of care fact sheet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Carissa N Weisdorf</cp:lastModifiedBy>
  <cp:revision>770</cp:revision>
  <cp:lastPrinted>2016-09-27T23:47:03Z</cp:lastPrinted>
  <dcterms:created xsi:type="dcterms:W3CDTF">2016-09-27T19:14:20Z</dcterms:created>
  <dcterms:modified xsi:type="dcterms:W3CDTF">2026-02-20T19:15:17Z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0x010100A73318B64528E94E9FD640B5C1584F4B</vt:lpwstr>
  </property>
  <property fmtid="{D5CDD505-2E9C-101B-9397-08002B2CF9AE}" pid="3" name="Hennepin County Content Status">
    <vt:lpwstr/>
  </property>
  <property fmtid="{D5CDD505-2E9C-101B-9397-08002B2CF9AE}" pid="4" name="MediaServiceImageTags">
    <vt:lpwstr/>
  </property>
</Properties>
</file>