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68" r:id="rId7"/>
    <p:sldId id="258" r:id="rId8"/>
    <p:sldId id="266" r:id="rId9"/>
    <p:sldId id="259" r:id="rId10"/>
    <p:sldId id="270" r:id="rId11"/>
    <p:sldId id="271" r:id="rId12"/>
    <p:sldId id="263" r:id="rId13"/>
    <p:sldId id="264" r:id="rId14"/>
    <p:sldId id="269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9B618D-04DF-8E36-18DC-3762ABF7304C}" name="Jonathan M Hanft" initials="JH" userId="S::Jonathan.Hanft@hennepin.us::e963d907-7bf8-43fc-9ad2-28e684ce17b2" providerId="AD"/>
  <p188:author id="{A907D7AA-85E1-9C60-0598-35AB16B6A9C1}" name="Carissa N Weisdorf" initials="CW" userId="S::carissa.weisdorf@hennepin.us::fb8f6f8e-94ec-41d1-a111-e46ae641b023" providerId="AD"/>
  <p188:author id="{224C30DB-E9F9-14F9-054B-62CCABE8A0E1}" name="Jonathan M Hanft" initials="JH" userId="S::jonathan.hanft@hennepin.us::e963d907-7bf8-43fc-9ad2-28e684ce17b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3CE11B-3CD4-4287-9279-A9597D5E840E}" v="14" dt="2026-03-09T20:49:23.2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854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issa N Weisdorf" userId="fb8f6f8e-94ec-41d1-a111-e46ae641b023" providerId="ADAL" clId="{A01223CD-F9A8-4001-895D-7A589779DC9F}"/>
    <pc:docChg chg="undo custSel addSld delSld modSld">
      <pc:chgData name="Carissa N Weisdorf" userId="fb8f6f8e-94ec-41d1-a111-e46ae641b023" providerId="ADAL" clId="{A01223CD-F9A8-4001-895D-7A589779DC9F}" dt="2026-03-09T20:49:52.795" v="117" actId="732"/>
      <pc:docMkLst>
        <pc:docMk/>
      </pc:docMkLst>
      <pc:sldChg chg="addSp delSp modSp mod">
        <pc:chgData name="Carissa N Weisdorf" userId="fb8f6f8e-94ec-41d1-a111-e46ae641b023" providerId="ADAL" clId="{A01223CD-F9A8-4001-895D-7A589779DC9F}" dt="2026-03-09T20:49:42.253" v="116" actId="732"/>
        <pc:sldMkLst>
          <pc:docMk/>
          <pc:sldMk cId="136327021" sldId="259"/>
        </pc:sldMkLst>
        <pc:spChg chg="mod">
          <ac:chgData name="Carissa N Weisdorf" userId="fb8f6f8e-94ec-41d1-a111-e46ae641b023" providerId="ADAL" clId="{A01223CD-F9A8-4001-895D-7A589779DC9F}" dt="2026-03-06T13:27:38.365" v="17" actId="404"/>
          <ac:spMkLst>
            <pc:docMk/>
            <pc:sldMk cId="136327021" sldId="259"/>
            <ac:spMk id="2" creationId="{00000000-0000-0000-0000-000000000000}"/>
          </ac:spMkLst>
        </pc:spChg>
        <pc:spChg chg="mod">
          <ac:chgData name="Carissa N Weisdorf" userId="fb8f6f8e-94ec-41d1-a111-e46ae641b023" providerId="ADAL" clId="{A01223CD-F9A8-4001-895D-7A589779DC9F}" dt="2026-03-09T20:49:28.904" v="115" actId="14100"/>
          <ac:spMkLst>
            <pc:docMk/>
            <pc:sldMk cId="136327021" sldId="259"/>
            <ac:spMk id="4" creationId="{00000000-0000-0000-0000-000000000000}"/>
          </ac:spMkLst>
        </pc:spChg>
        <pc:picChg chg="add mod modCrop">
          <ac:chgData name="Carissa N Weisdorf" userId="fb8f6f8e-94ec-41d1-a111-e46ae641b023" providerId="ADAL" clId="{A01223CD-F9A8-4001-895D-7A589779DC9F}" dt="2026-03-09T20:49:42.253" v="116" actId="732"/>
          <ac:picMkLst>
            <pc:docMk/>
            <pc:sldMk cId="136327021" sldId="259"/>
            <ac:picMk id="9" creationId="{8655FDF3-51CF-698D-9E2F-EA4B07461373}"/>
          </ac:picMkLst>
        </pc:picChg>
      </pc:sldChg>
      <pc:sldChg chg="modSp mod">
        <pc:chgData name="Carissa N Weisdorf" userId="fb8f6f8e-94ec-41d1-a111-e46ae641b023" providerId="ADAL" clId="{A01223CD-F9A8-4001-895D-7A589779DC9F}" dt="2026-03-06T13:41:24.978" v="102" actId="27636"/>
        <pc:sldMkLst>
          <pc:docMk/>
          <pc:sldMk cId="313126181" sldId="263"/>
        </pc:sldMkLst>
        <pc:spChg chg="mod">
          <ac:chgData name="Carissa N Weisdorf" userId="fb8f6f8e-94ec-41d1-a111-e46ae641b023" providerId="ADAL" clId="{A01223CD-F9A8-4001-895D-7A589779DC9F}" dt="2026-03-06T13:41:24.978" v="102" actId="27636"/>
          <ac:spMkLst>
            <pc:docMk/>
            <pc:sldMk cId="313126181" sldId="263"/>
            <ac:spMk id="4" creationId="{00000000-0000-0000-0000-000000000000}"/>
          </ac:spMkLst>
        </pc:spChg>
      </pc:sldChg>
      <pc:sldChg chg="addSp delSp modSp mod">
        <pc:chgData name="Carissa N Weisdorf" userId="fb8f6f8e-94ec-41d1-a111-e46ae641b023" providerId="ADAL" clId="{A01223CD-F9A8-4001-895D-7A589779DC9F}" dt="2026-03-09T20:49:52.795" v="117" actId="732"/>
        <pc:sldMkLst>
          <pc:docMk/>
          <pc:sldMk cId="361737342" sldId="270"/>
        </pc:sldMkLst>
        <pc:spChg chg="mod">
          <ac:chgData name="Carissa N Weisdorf" userId="fb8f6f8e-94ec-41d1-a111-e46ae641b023" providerId="ADAL" clId="{A01223CD-F9A8-4001-895D-7A589779DC9F}" dt="2026-03-06T13:37:17.969" v="73" actId="1076"/>
          <ac:spMkLst>
            <pc:docMk/>
            <pc:sldMk cId="361737342" sldId="270"/>
            <ac:spMk id="2" creationId="{B571D9A0-2834-893A-4996-678ED858C3B3}"/>
          </ac:spMkLst>
        </pc:spChg>
        <pc:spChg chg="mod">
          <ac:chgData name="Carissa N Weisdorf" userId="fb8f6f8e-94ec-41d1-a111-e46ae641b023" providerId="ADAL" clId="{A01223CD-F9A8-4001-895D-7A589779DC9F}" dt="2026-03-06T13:42:08.615" v="104" actId="1076"/>
          <ac:spMkLst>
            <pc:docMk/>
            <pc:sldMk cId="361737342" sldId="270"/>
            <ac:spMk id="4" creationId="{9CBAA20E-3434-763B-1859-48A5B9CF4911}"/>
          </ac:spMkLst>
        </pc:spChg>
        <pc:picChg chg="add mod modCrop">
          <ac:chgData name="Carissa N Weisdorf" userId="fb8f6f8e-94ec-41d1-a111-e46ae641b023" providerId="ADAL" clId="{A01223CD-F9A8-4001-895D-7A589779DC9F}" dt="2026-03-09T20:49:52.795" v="117" actId="732"/>
          <ac:picMkLst>
            <pc:docMk/>
            <pc:sldMk cId="361737342" sldId="270"/>
            <ac:picMk id="9" creationId="{1F933313-2767-0FD3-A844-8335E9070CFC}"/>
          </ac:picMkLst>
        </pc:picChg>
      </pc:sldChg>
      <pc:sldChg chg="addSp delSp modSp mod modClrScheme chgLayout">
        <pc:chgData name="Carissa N Weisdorf" userId="fb8f6f8e-94ec-41d1-a111-e46ae641b023" providerId="ADAL" clId="{A01223CD-F9A8-4001-895D-7A589779DC9F}" dt="2026-03-06T13:45:25.812" v="106" actId="20577"/>
        <pc:sldMkLst>
          <pc:docMk/>
          <pc:sldMk cId="2376120769" sldId="271"/>
        </pc:sldMkLst>
        <pc:spChg chg="mod ord">
          <ac:chgData name="Carissa N Weisdorf" userId="fb8f6f8e-94ec-41d1-a111-e46ae641b023" providerId="ADAL" clId="{A01223CD-F9A8-4001-895D-7A589779DC9F}" dt="2026-03-06T13:45:25.812" v="106" actId="20577"/>
          <ac:spMkLst>
            <pc:docMk/>
            <pc:sldMk cId="2376120769" sldId="271"/>
            <ac:spMk id="2" creationId="{65780F13-4EFE-82E6-8FCF-D2229716AE44}"/>
          </ac:spMkLst>
        </pc:spChg>
        <pc:spChg chg="mod ord">
          <ac:chgData name="Carissa N Weisdorf" userId="fb8f6f8e-94ec-41d1-a111-e46ae641b023" providerId="ADAL" clId="{A01223CD-F9A8-4001-895D-7A589779DC9F}" dt="2026-03-06T13:41:12.970" v="100" actId="26606"/>
          <ac:spMkLst>
            <pc:docMk/>
            <pc:sldMk cId="2376120769" sldId="271"/>
            <ac:spMk id="4" creationId="{D90C0A09-A158-BAA4-8180-94C3B7A852CB}"/>
          </ac:spMkLst>
        </pc:spChg>
        <pc:spChg chg="mod ord">
          <ac:chgData name="Carissa N Weisdorf" userId="fb8f6f8e-94ec-41d1-a111-e46ae641b023" providerId="ADAL" clId="{A01223CD-F9A8-4001-895D-7A589779DC9F}" dt="2026-03-06T13:41:12.970" v="100" actId="26606"/>
          <ac:spMkLst>
            <pc:docMk/>
            <pc:sldMk cId="2376120769" sldId="271"/>
            <ac:spMk id="6" creationId="{7C648F30-4742-BFE9-78E6-DF25A28CB547}"/>
          </ac:spMkLst>
        </pc:spChg>
        <pc:picChg chg="add mod">
          <ac:chgData name="Carissa N Weisdorf" userId="fb8f6f8e-94ec-41d1-a111-e46ae641b023" providerId="ADAL" clId="{A01223CD-F9A8-4001-895D-7A589779DC9F}" dt="2026-03-06T13:41:12.970" v="100" actId="26606"/>
          <ac:picMkLst>
            <pc:docMk/>
            <pc:sldMk cId="2376120769" sldId="271"/>
            <ac:picMk id="9" creationId="{E770F908-AE66-AE5A-CB3A-B34982625BAE}"/>
          </ac:picMkLst>
        </pc:picChg>
      </pc:sldChg>
      <pc:sldChg chg="add del">
        <pc:chgData name="Carissa N Weisdorf" userId="fb8f6f8e-94ec-41d1-a111-e46ae641b023" providerId="ADAL" clId="{A01223CD-F9A8-4001-895D-7A589779DC9F}" dt="2026-03-09T19:33:00.810" v="108" actId="2696"/>
        <pc:sldMkLst>
          <pc:docMk/>
          <pc:sldMk cId="356306818" sldId="272"/>
        </pc:sldMkLst>
      </pc:sldChg>
    </pc:docChg>
  </pc:docChgLst>
  <pc:docChgLst>
    <pc:chgData name="Carissa N Weisdorf" userId="S::carissa.weisdorf@hennepin.us::fb8f6f8e-94ec-41d1-a111-e46ae641b023" providerId="AD" clId="Web-{E49C10F4-03FF-C729-DA77-E6FE94D8CC74}"/>
    <pc:docChg chg="addSld modSld">
      <pc:chgData name="Carissa N Weisdorf" userId="S::carissa.weisdorf@hennepin.us::fb8f6f8e-94ec-41d1-a111-e46ae641b023" providerId="AD" clId="Web-{E49C10F4-03FF-C729-DA77-E6FE94D8CC74}" dt="2026-03-05T17:26:20.994" v="12" actId="20577"/>
      <pc:docMkLst>
        <pc:docMk/>
      </pc:docMkLst>
      <pc:sldChg chg="modSp add replId">
        <pc:chgData name="Carissa N Weisdorf" userId="S::carissa.weisdorf@hennepin.us::fb8f6f8e-94ec-41d1-a111-e46ae641b023" providerId="AD" clId="Web-{E49C10F4-03FF-C729-DA77-E6FE94D8CC74}" dt="2026-03-05T17:26:20.994" v="12" actId="20577"/>
        <pc:sldMkLst>
          <pc:docMk/>
          <pc:sldMk cId="361737342" sldId="270"/>
        </pc:sldMkLst>
        <pc:spChg chg="mod">
          <ac:chgData name="Carissa N Weisdorf" userId="S::carissa.weisdorf@hennepin.us::fb8f6f8e-94ec-41d1-a111-e46ae641b023" providerId="AD" clId="Web-{E49C10F4-03FF-C729-DA77-E6FE94D8CC74}" dt="2026-03-05T17:26:20.994" v="12" actId="20577"/>
          <ac:spMkLst>
            <pc:docMk/>
            <pc:sldMk cId="361737342" sldId="270"/>
            <ac:spMk id="4" creationId="{9CBAA20E-3434-763B-1859-48A5B9CF4911}"/>
          </ac:spMkLst>
        </pc:spChg>
      </pc:sldChg>
      <pc:sldChg chg="add replId">
        <pc:chgData name="Carissa N Weisdorf" userId="S::carissa.weisdorf@hennepin.us::fb8f6f8e-94ec-41d1-a111-e46ae641b023" providerId="AD" clId="Web-{E49C10F4-03FF-C729-DA77-E6FE94D8CC74}" dt="2026-03-05T17:24:09.244" v="1"/>
        <pc:sldMkLst>
          <pc:docMk/>
          <pc:sldMk cId="2376120769" sldId="271"/>
        </pc:sldMkLst>
      </pc:sldChg>
    </pc:docChg>
  </pc:docChgLst>
  <pc:docChgLst>
    <pc:chgData name="Carissa N Weisdorf" userId="S::carissa.weisdorf@hennepin.us::fb8f6f8e-94ec-41d1-a111-e46ae641b023" providerId="AD" clId="Web-{18710605-19B9-4C7F-958E-B12FB965BB58}"/>
    <pc:docChg chg="modSld">
      <pc:chgData name="Carissa N Weisdorf" userId="S::carissa.weisdorf@hennepin.us::fb8f6f8e-94ec-41d1-a111-e46ae641b023" providerId="AD" clId="Web-{18710605-19B9-4C7F-958E-B12FB965BB58}" dt="2026-02-20T19:20:02.904" v="13" actId="1076"/>
      <pc:docMkLst>
        <pc:docMk/>
      </pc:docMkLst>
      <pc:sldChg chg="addSp delSp modSp">
        <pc:chgData name="Carissa N Weisdorf" userId="S::carissa.weisdorf@hennepin.us::fb8f6f8e-94ec-41d1-a111-e46ae641b023" providerId="AD" clId="Web-{18710605-19B9-4C7F-958E-B12FB965BB58}" dt="2026-02-20T19:20:02.904" v="13" actId="1076"/>
        <pc:sldMkLst>
          <pc:docMk/>
          <pc:sldMk cId="313126181" sldId="263"/>
        </pc:sldMkLst>
        <pc:picChg chg="add mod">
          <ac:chgData name="Carissa N Weisdorf" userId="S::carissa.weisdorf@hennepin.us::fb8f6f8e-94ec-41d1-a111-e46ae641b023" providerId="AD" clId="Web-{18710605-19B9-4C7F-958E-B12FB965BB58}" dt="2026-02-20T19:20:02.904" v="13" actId="1076"/>
          <ac:picMkLst>
            <pc:docMk/>
            <pc:sldMk cId="313126181" sldId="263"/>
            <ac:picMk id="9" creationId="{924E6987-0168-2D08-7252-3F51B8525AA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0BC67-23C9-2F48-B20A-1DB1D07B1001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D5A1F-1E19-AB4D-9F91-E209B821A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8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64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39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5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838200" y="365125"/>
            <a:ext cx="49549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Segoe UI Light" panose="020B0502040204020203" pitchFamily="34" charset="0"/>
              </a:rPr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495499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45779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1212760"/>
            <a:ext cx="4954589" cy="3313684"/>
          </a:xfrm>
        </p:spPr>
        <p:txBody>
          <a:bodyPr anchor="ctr"/>
          <a:lstStyle>
            <a:lvl1pPr marL="0" indent="0">
              <a:buNone/>
              <a:defRPr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insert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431280" y="0"/>
            <a:ext cx="5760720" cy="685800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200" y="6193363"/>
            <a:ext cx="4954588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035342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79538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332" y="5968181"/>
            <a:ext cx="427892" cy="543931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6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083443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6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332" y="5968181"/>
            <a:ext cx="427892" cy="543931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499986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96781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6196780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606226" y="2555766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141859" y="2555765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7492" y="2555764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783373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270805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387863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4504921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393018" y="2360689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393018" y="3487382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393018" y="4603767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004588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089213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147704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289177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7430650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9486173" y="4187542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2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4083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572001"/>
            <a:ext cx="12192000" cy="1108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26540"/>
            <a:ext cx="10515600" cy="533949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38199" y="1030143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357813"/>
            <a:ext cx="10515600" cy="236537"/>
          </a:xfrm>
        </p:spPr>
        <p:txBody>
          <a:bodyPr anchor="ctr">
            <a:no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/>
              <a:t>Department and presenter name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0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5"/>
          </p:nvPr>
        </p:nvSpPr>
        <p:spPr>
          <a:xfrm>
            <a:off x="1089025" y="4153459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26"/>
          </p:nvPr>
        </p:nvSpPr>
        <p:spPr>
          <a:xfrm>
            <a:off x="3144736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3" name="Picture Placeholder 20"/>
          <p:cNvSpPr>
            <a:spLocks noGrp="1"/>
          </p:cNvSpPr>
          <p:nvPr>
            <p:ph type="pic" sz="quarter" idx="27"/>
          </p:nvPr>
        </p:nvSpPr>
        <p:spPr>
          <a:xfrm>
            <a:off x="5289177" y="4183285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4" name="Picture Placeholder 20"/>
          <p:cNvSpPr>
            <a:spLocks noGrp="1"/>
          </p:cNvSpPr>
          <p:nvPr>
            <p:ph type="pic" sz="quarter" idx="28"/>
          </p:nvPr>
        </p:nvSpPr>
        <p:spPr>
          <a:xfrm>
            <a:off x="7342574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486173" y="4153458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2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738265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838146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aseline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00738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2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332" y="5968181"/>
            <a:ext cx="427892" cy="543931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036818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141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1828800"/>
            <a:ext cx="4954997" cy="379744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6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30143"/>
            <a:ext cx="105156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828800"/>
            <a:ext cx="4954997" cy="677733"/>
          </a:xfrm>
        </p:spPr>
        <p:txBody>
          <a:bodyPr>
            <a:normAutofit/>
          </a:bodyPr>
          <a:lstStyle>
            <a:lvl1pPr>
              <a:defRPr sz="3000" b="0" i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2654132"/>
            <a:ext cx="4954997" cy="2972117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2654132"/>
            <a:ext cx="4954997" cy="2972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98803" y="1828800"/>
            <a:ext cx="4954997" cy="677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i="0">
                <a:latin typeface="Segoe UI Light" panose="020B0502040204020203" pitchFamily="34" charset="0"/>
                <a:ea typeface="Myriad Pro" charset="0"/>
                <a:cs typeface="Myriad Pro" charset="0"/>
              </a:rPr>
              <a:t>Click to edit Master title style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i="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7" y="5968181"/>
            <a:ext cx="429317" cy="545742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88385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4954997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90879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67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199" y="6193363"/>
            <a:ext cx="8509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Myriad Pro" charset="0"/>
                <a:ea typeface="Myriad Pro" charset="0"/>
                <a:cs typeface="Myriad Pro" charset="0"/>
              </a:rPr>
              <a:t>Hennepin County</a:t>
            </a:r>
          </a:p>
          <a:p>
            <a:r>
              <a:rPr lang="en-US" sz="1100">
                <a:latin typeface="Myriad Pro Light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8" r:id="rId3"/>
    <p:sldLayoutId id="2147483670" r:id="rId4"/>
    <p:sldLayoutId id="2147483673" r:id="rId5"/>
    <p:sldLayoutId id="2147483659" r:id="rId6"/>
    <p:sldLayoutId id="2147483655" r:id="rId7"/>
    <p:sldLayoutId id="2147483660" r:id="rId8"/>
    <p:sldLayoutId id="2147483661" r:id="rId9"/>
    <p:sldLayoutId id="2147483669" r:id="rId10"/>
    <p:sldLayoutId id="2147483666" r:id="rId11"/>
    <p:sldLayoutId id="2147483664" r:id="rId12"/>
    <p:sldLayoutId id="2147483671" r:id="rId13"/>
    <p:sldLayoutId id="2147483662" r:id="rId14"/>
    <p:sldLayoutId id="2147483672" r:id="rId15"/>
    <p:sldLayoutId id="2147483674" r:id="rId16"/>
    <p:sldLayoutId id="2147483675" r:id="rId17"/>
    <p:sldLayoutId id="2147483663" r:id="rId18"/>
    <p:sldLayoutId id="2147483667" r:id="rId19"/>
    <p:sldLayoutId id="2147483668" r:id="rId20"/>
    <p:sldLayoutId id="2147483665" r:id="rId21"/>
    <p:sldLayoutId id="2147483676" r:id="rId2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egoe UI Light" panose="020B0502040204020203" pitchFamily="34" charset="0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aunchpad.37signals.com/basecamp/1096789/signi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hyperlink" Target="mailto:RyanWhite@hennepin.u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bit.ly/3uT8FM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ncw.dhs.state.mn.us/careware/rs/index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hyperlink" Target="mailto:health.cwpems@state.mn.us" TargetMode="External"/><Relationship Id="rId4" Type="http://schemas.openxmlformats.org/officeDocument/2006/relationships/hyperlink" Target="https://mn365.sharepoint.com/sites/MDH/careware/SitePages/Home.asp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docs.mn.gov/forms/DHS-3539-ENG" TargetMode="External"/><Relationship Id="rId2" Type="http://schemas.openxmlformats.org/officeDocument/2006/relationships/hyperlink" Target="https://mnce.dhs.state.mn.us/MNCEPortal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hyperlink" Target="https://mn.gov/dhs/people-we-serve/children-and-families/health-care/hiv-aids/contact-u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hennepincounty.gov/ryan-white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hennepincounty.gov/government/projects-initiatives/health/hiv-strategy" TargetMode="Externa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hennepincounty.gov/services/assistance/health-care/information-for-ryan-white-hiv-service-providers" TargetMode="Externa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mnhivcouncil.org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5680" y="5181600"/>
            <a:ext cx="502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0058A4"/>
                </a:solidFill>
                <a:latin typeface="Segoe UI Light" panose="020B0502040204020203" pitchFamily="34" charset="0"/>
              </a:rPr>
              <a:t>Public Health</a:t>
            </a:r>
          </a:p>
        </p:txBody>
      </p:sp>
    </p:spTree>
    <p:extLst>
      <p:ext uri="{BB962C8B-B14F-4D97-AF65-F5344CB8AC3E}">
        <p14:creationId xmlns:p14="http://schemas.microsoft.com/office/powerpoint/2010/main" val="1228752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28359" cy="1360198"/>
          </a:xfrm>
        </p:spPr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Basecamp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4364563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>
                <a:latin typeface="Segoe UI"/>
                <a:cs typeface="Segoe UI"/>
                <a:hlinkClick r:id="rId3"/>
              </a:rPr>
              <a:t>https://launchpad.37signals.com/basecamp/1096789/signin</a:t>
            </a:r>
            <a:r>
              <a:rPr lang="en-US">
                <a:latin typeface="Segoe UI"/>
                <a:cs typeface="Segoe UI"/>
              </a:rPr>
              <a:t> </a:t>
            </a:r>
            <a:endParaRPr lang="en-US">
              <a:cs typeface="Segoe UI"/>
            </a:endParaRPr>
          </a:p>
          <a:p>
            <a:r>
              <a:rPr lang="en-US">
                <a:latin typeface="Segoe UI"/>
                <a:cs typeface="Segoe UI"/>
              </a:rPr>
              <a:t>Online collaboration app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Organized by project</a:t>
            </a:r>
          </a:p>
          <a:p>
            <a:pPr lvl="1"/>
            <a:r>
              <a:rPr lang="en-US">
                <a:latin typeface="Segoe UI"/>
                <a:cs typeface="Segoe UI"/>
              </a:rPr>
              <a:t>Quality Learning Community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Centralized Eligibility Communications</a:t>
            </a:r>
          </a:p>
          <a:p>
            <a:pPr lvl="1"/>
            <a:r>
              <a:rPr lang="en-US">
                <a:latin typeface="Segoe UI"/>
                <a:cs typeface="Segoe UI"/>
              </a:rPr>
              <a:t>Specific projects</a:t>
            </a:r>
          </a:p>
          <a:p>
            <a:r>
              <a:rPr lang="en-US">
                <a:latin typeface="Segoe UI"/>
                <a:cs typeface="Segoe UI"/>
              </a:rPr>
              <a:t>Send messages, view, and share documents</a:t>
            </a:r>
            <a:endParaRPr lang="en-US">
              <a:cs typeface="Segoe UI"/>
            </a:endParaRPr>
          </a:p>
          <a:p>
            <a:r>
              <a:rPr lang="en-US">
                <a:latin typeface="Segoe UI"/>
                <a:cs typeface="Segoe UI"/>
              </a:rPr>
              <a:t>Request access or password reset to </a:t>
            </a:r>
            <a:r>
              <a:rPr lang="en-US">
                <a:latin typeface="Segoe UI"/>
                <a:cs typeface="Segoe UI"/>
                <a:hlinkClick r:id="rId4"/>
              </a:rPr>
              <a:t>RyanWhite@hennepin.us</a:t>
            </a:r>
            <a:r>
              <a:rPr lang="en-US">
                <a:latin typeface="Segoe UI"/>
                <a:cs typeface="Segoe UI"/>
              </a:rPr>
              <a:t> 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051DB43-5FA7-C63A-1754-8CB8FF45C7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/>
          <a:srcRect l="315" r="29291" b="-1245"/>
          <a:stretch/>
        </p:blipFill>
        <p:spPr>
          <a:xfrm>
            <a:off x="6101957" y="652769"/>
            <a:ext cx="5497631" cy="5546105"/>
          </a:xfr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6B8EFA4-F13D-B3E5-DE7A-CAFC2BC6CC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/>
                <a:ea typeface="Segoe UI" panose="020B0502040204020203" pitchFamily="34" charset="0"/>
                <a:cs typeface="Segoe UI"/>
              </a:rPr>
              <a:t>Hennepin County Ryan White Program </a:t>
            </a:r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>
                <a:latin typeface="Segoe UI"/>
                <a:cs typeface="Segoe UI"/>
              </a:rPr>
              <a:t>Subrecipient onboarding – Systems overview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4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116761-3EEB-007C-E1E8-76CD065D1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Qualtrics Online Surveys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DF5843-1B43-7104-7E20-71D7F8F3E1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Segoe UI"/>
                <a:cs typeface="Segoe UI"/>
              </a:rPr>
              <a:t>Hennepin County uses this web-based survey platform to collect reports and information from subrecipients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Quarterly reports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Exhibit A for interpretation services</a:t>
            </a:r>
            <a:endParaRPr lang="en-US"/>
          </a:p>
          <a:p>
            <a:pPr lvl="1"/>
            <a:endParaRPr lang="en-US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86B888A4-E492-B6AF-AAC4-5F18775CFE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/>
                <a:ea typeface="Segoe UI" panose="020B0502040204020203" pitchFamily="34" charset="0"/>
                <a:cs typeface="Segoe UI"/>
              </a:rPr>
              <a:t>Hennepin County Ryan White Program </a:t>
            </a:r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>
                <a:latin typeface="Segoe UI"/>
                <a:cs typeface="Segoe UI"/>
              </a:rPr>
              <a:t>Subrecipient onboarding – Systems overview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7014A-C491-2865-16C5-4A38D85B3C4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Anytime a report/survey is due in Qualtrics, a member of the Hennepin County Ryan White Program team will send out an email with guidance and the link</a:t>
            </a:r>
          </a:p>
        </p:txBody>
      </p:sp>
    </p:spTree>
    <p:extLst>
      <p:ext uri="{BB962C8B-B14F-4D97-AF65-F5344CB8AC3E}">
        <p14:creationId xmlns:p14="http://schemas.microsoft.com/office/powerpoint/2010/main" val="1209200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702B02AC-1082-9B32-09C3-BD52C7125CE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5948516" y="1027804"/>
            <a:ext cx="5661491" cy="4033812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Data Dashboard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80103" y="1533833"/>
            <a:ext cx="5213093" cy="439967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lvl="1"/>
            <a:r>
              <a:rPr lang="en-US" sz="2800">
                <a:latin typeface="Segoe UI"/>
                <a:cs typeface="Segoe UI"/>
                <a:hlinkClick r:id="rId4"/>
              </a:rPr>
              <a:t>https://bit.ly/3uT8FMI</a:t>
            </a:r>
            <a:r>
              <a:rPr lang="en-US" sz="2800">
                <a:latin typeface="Segoe UI"/>
                <a:cs typeface="Segoe UI"/>
              </a:rPr>
              <a:t> </a:t>
            </a:r>
          </a:p>
          <a:p>
            <a:pPr lvl="1"/>
            <a:r>
              <a:rPr lang="en-US" sz="2800">
                <a:latin typeface="Segoe UI"/>
                <a:cs typeface="Segoe UI"/>
              </a:rPr>
              <a:t>Public</a:t>
            </a:r>
            <a:endParaRPr lang="en-US">
              <a:latin typeface="Segoe UI"/>
              <a:cs typeface="Segoe UI"/>
            </a:endParaRPr>
          </a:p>
          <a:p>
            <a:pPr lvl="1"/>
            <a:r>
              <a:rPr lang="en-US" sz="2800"/>
              <a:t>Quantitative data on service and expenditure data</a:t>
            </a:r>
          </a:p>
          <a:p>
            <a:pPr lvl="1"/>
            <a:r>
              <a:rPr lang="en-US" sz="2800"/>
              <a:t>Audience is HIV council members to make prioritization and allocation decisions</a:t>
            </a:r>
          </a:p>
          <a:p>
            <a:pPr lvl="1"/>
            <a:r>
              <a:rPr lang="en-US" sz="2800"/>
              <a:t>Updated annually </a:t>
            </a:r>
          </a:p>
          <a:p>
            <a:pPr lvl="1"/>
            <a:r>
              <a:rPr lang="en-US" sz="2800"/>
              <a:t>Accessed from HIV Council website and Ryan White webpage</a:t>
            </a:r>
          </a:p>
          <a:p>
            <a:pPr lvl="1"/>
            <a:endParaRPr lang="en-US" sz="280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6C2B7F1-57F0-DDE6-073A-0F297FD75E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/>
                <a:ea typeface="Segoe UI" panose="020B0502040204020203" pitchFamily="34" charset="0"/>
                <a:cs typeface="Segoe UI"/>
              </a:rPr>
              <a:t>Hennepin County Ryan White Program </a:t>
            </a:r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>
                <a:latin typeface="Segoe UI"/>
                <a:cs typeface="Segoe UI"/>
              </a:rPr>
              <a:t>Subrecipient onboarding – Systems overview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41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 Light"/>
                <a:cs typeface="Segoe UI Light"/>
              </a:rPr>
              <a:t>Ryan White Systems Overview</a:t>
            </a:r>
            <a:endParaRPr lang="en-US" dirty="0"/>
          </a:p>
        </p:txBody>
      </p:sp>
      <p:pic>
        <p:nvPicPr>
          <p:cNvPr id="14" name="Picture Placeholder 13" descr="Glowing circuit board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2192000" cy="4572000"/>
          </a:xfrm>
        </p:spPr>
      </p:pic>
    </p:spTree>
    <p:extLst>
      <p:ext uri="{BB962C8B-B14F-4D97-AF65-F5344CB8AC3E}">
        <p14:creationId xmlns:p14="http://schemas.microsoft.com/office/powerpoint/2010/main" val="1521371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024930-C284-1054-BDEC-B648FA872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+mj-lt"/>
                <a:ea typeface="+mj-ea"/>
                <a:cs typeface="+mj-cs"/>
              </a:rPr>
              <a:t>Purpose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DF69-EFE7-D1A0-706D-BC150D6610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200">
                <a:latin typeface="+mn-lt"/>
                <a:ea typeface="+mn-ea"/>
                <a:cs typeface="+mn-cs"/>
              </a:rPr>
              <a:t>To highlight the various webpages and apps the Ryan White Program uses to collect and share data and information with providers and stakeholders.</a:t>
            </a:r>
            <a:endParaRPr lang="en-US">
              <a:ea typeface="+mn-ea"/>
              <a:cs typeface="+mn-cs"/>
            </a:endParaRPr>
          </a:p>
        </p:txBody>
      </p:sp>
      <p:pic>
        <p:nvPicPr>
          <p:cNvPr id="7" name="Picture Placeholder 6" descr="Focused male engineer working at computer">
            <a:extLst>
              <a:ext uri="{FF2B5EF4-FFF2-40B4-BE49-F238E27FC236}">
                <a16:creationId xmlns:a16="http://schemas.microsoft.com/office/drawing/2014/main" id="{217D06EF-B1C5-4ED5-A083-101BA2C7FED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6840" r="2620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2C5F69C-4F56-90AC-28DC-0C6CBA805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/>
                <a:ea typeface="Segoe UI" panose="020B0502040204020203" pitchFamily="34" charset="0"/>
                <a:cs typeface="Segoe UI"/>
              </a:rPr>
              <a:t>Hennepin County Ryan White Program </a:t>
            </a:r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>
                <a:latin typeface="Segoe UI"/>
                <a:cs typeface="Segoe UI"/>
              </a:rPr>
              <a:t>Subrecipient onboarding – Systems overview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31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CAREWare 6 </a:t>
            </a:r>
            <a:endParaRPr lang="en-US" err="1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838200" y="2346324"/>
            <a:ext cx="10515600" cy="3500077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>
                <a:latin typeface="Segoe UI"/>
                <a:cs typeface="Segoe UI"/>
                <a:hlinkClick r:id="rId3"/>
              </a:rPr>
              <a:t>https://mncw.dhs.state.mn.us/careware/rs/index.htm</a:t>
            </a:r>
            <a:r>
              <a:rPr lang="en-US">
                <a:latin typeface="Segoe UI"/>
                <a:cs typeface="Segoe UI"/>
              </a:rPr>
              <a:t> </a:t>
            </a:r>
          </a:p>
          <a:p>
            <a:r>
              <a:rPr lang="en-US">
                <a:latin typeface="Segoe UI"/>
                <a:cs typeface="Segoe UI"/>
              </a:rPr>
              <a:t>HRSA-supported, web-based software used to manage HIV client-level service data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Login required</a:t>
            </a:r>
          </a:p>
          <a:p>
            <a:r>
              <a:rPr lang="en-US">
                <a:latin typeface="Segoe UI"/>
                <a:cs typeface="Segoe UI"/>
              </a:rPr>
              <a:t>Service data is entered by providers each month 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Tools and resources at </a:t>
            </a:r>
            <a:r>
              <a:rPr lang="en-US">
                <a:latin typeface="Segoe UI"/>
                <a:cs typeface="Segoe UI"/>
                <a:hlinkClick r:id="rId4"/>
              </a:rPr>
              <a:t>https://mn365.sharepoint.com/sites/MDH/careware/SitePages/Home.aspx</a:t>
            </a:r>
            <a:r>
              <a:rPr lang="en-US">
                <a:latin typeface="Segoe UI"/>
                <a:cs typeface="Segoe UI"/>
              </a:rPr>
              <a:t> </a:t>
            </a:r>
          </a:p>
          <a:p>
            <a:r>
              <a:rPr lang="en-US">
                <a:latin typeface="Segoe UI"/>
                <a:cs typeface="Segoe UI"/>
              </a:rPr>
              <a:t>Minnesota </a:t>
            </a:r>
            <a:r>
              <a:rPr lang="en-US" err="1">
                <a:latin typeface="Segoe UI"/>
                <a:cs typeface="Segoe UI"/>
              </a:rPr>
              <a:t>CAREWare</a:t>
            </a:r>
            <a:r>
              <a:rPr lang="en-US">
                <a:latin typeface="Segoe UI"/>
                <a:cs typeface="Segoe UI"/>
              </a:rPr>
              <a:t> Help Desk </a:t>
            </a:r>
            <a:r>
              <a:rPr lang="en-US">
                <a:latin typeface="Segoe UI"/>
                <a:cs typeface="Segoe UI"/>
                <a:hlinkClick r:id="rId5"/>
              </a:rPr>
              <a:t>health.cwpems@state.mn.us</a:t>
            </a:r>
            <a:r>
              <a:rPr lang="en-US">
                <a:latin typeface="Segoe UI"/>
                <a:cs typeface="Segoe UI"/>
              </a:rPr>
              <a:t>  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C95DA2-3479-474B-91AF-BA8B73205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036" y="499224"/>
            <a:ext cx="7003472" cy="1703187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FC55342-870D-E769-A738-577B554516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/>
                <a:ea typeface="Segoe UI" panose="020B0502040204020203" pitchFamily="34" charset="0"/>
                <a:cs typeface="Segoe UI"/>
              </a:rPr>
              <a:t>Hennepin County Ryan White Program </a:t>
            </a:r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>
                <a:latin typeface="Segoe UI"/>
                <a:cs typeface="Segoe UI"/>
              </a:rPr>
              <a:t>Subrecipient onboarding – Systems overview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176EB-02F6-9995-47E7-83B85F297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At a Glance screen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9C484D-29A9-F746-5E69-36A26909A1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Segoe UI"/>
                <a:ea typeface="Segoe UI" panose="020B0502040204020203" pitchFamily="34" charset="0"/>
                <a:cs typeface="Segoe UI"/>
              </a:rPr>
              <a:t>Hennepin County Ryan White Program </a:t>
            </a:r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>
                <a:latin typeface="Segoe UI"/>
                <a:cs typeface="Segoe UI"/>
              </a:rPr>
              <a:t>Subrecipient onboarding – Systems overview 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708209-C638-82CF-6730-8E0791B8829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630507"/>
            <a:ext cx="7397777" cy="43357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latin typeface="Segoe UI"/>
                <a:cs typeface="Segoe UI"/>
              </a:rPr>
              <a:t>Access at:  </a:t>
            </a:r>
            <a:r>
              <a:rPr lang="en-US" sz="1800">
                <a:latin typeface="Segoe UI"/>
                <a:cs typeface="Segoe UI"/>
                <a:hlinkClick r:id="rId2"/>
              </a:rPr>
              <a:t>https://mnce.dhs.state.mn.us/MNCEPortal</a:t>
            </a:r>
            <a:r>
              <a:rPr lang="en-US" sz="1800">
                <a:latin typeface="Segoe UI"/>
                <a:cs typeface="Segoe UI"/>
              </a:rPr>
              <a:t> </a:t>
            </a:r>
          </a:p>
          <a:p>
            <a:r>
              <a:rPr lang="en-US" sz="1800">
                <a:latin typeface="Segoe UI"/>
                <a:cs typeface="Segoe UI"/>
              </a:rPr>
              <a:t>Login required</a:t>
            </a:r>
          </a:p>
          <a:p>
            <a:r>
              <a:rPr lang="en-US" sz="1800">
                <a:latin typeface="Segoe UI"/>
                <a:cs typeface="Segoe UI"/>
              </a:rPr>
              <a:t>Providers use to verify a client's eligibility for Ryan White services</a:t>
            </a:r>
            <a:endParaRPr lang="en-US" sz="1800"/>
          </a:p>
          <a:p>
            <a:r>
              <a:rPr lang="en-US" sz="1800">
                <a:latin typeface="Segoe UI"/>
                <a:cs typeface="Segoe UI"/>
              </a:rPr>
              <a:t>DHS online enrollment documents:  </a:t>
            </a:r>
            <a:r>
              <a:rPr lang="en-US" sz="1800">
                <a:latin typeface="Segoe UI"/>
                <a:cs typeface="Segoe UI"/>
                <a:hlinkClick r:id="rId3"/>
              </a:rPr>
              <a:t>https://edocs.mn.gov/forms/DHS-3539-ENG</a:t>
            </a:r>
            <a:endParaRPr lang="en-US" sz="1800">
              <a:cs typeface="Segoe UI"/>
            </a:endParaRPr>
          </a:p>
          <a:p>
            <a:r>
              <a:rPr lang="en-US" sz="1800">
                <a:latin typeface="Segoe UI"/>
                <a:cs typeface="Segoe UI"/>
              </a:rPr>
              <a:t>Reach out to </a:t>
            </a:r>
            <a:r>
              <a:rPr lang="en-US" sz="1800">
                <a:latin typeface="Segoe UI"/>
                <a:cs typeface="Segoe UI"/>
                <a:hlinkClick r:id="rId4"/>
              </a:rPr>
              <a:t>DHS HIV Services team</a:t>
            </a:r>
            <a:r>
              <a:rPr lang="en-US" sz="1800">
                <a:latin typeface="Segoe UI"/>
                <a:cs typeface="Segoe UI"/>
              </a:rPr>
              <a:t> for questions about eligibility data shown on the At A Glance screen.</a:t>
            </a:r>
          </a:p>
          <a:p>
            <a:pPr marL="457200" lvl="1" indent="0">
              <a:buNone/>
            </a:pPr>
            <a:endParaRPr lang="en-US" sz="1800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77A8C-A36E-A7BA-E42E-34EE1C2E1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720" y="938467"/>
            <a:ext cx="3470563" cy="420752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8E29B3-C799-EA62-0036-00A24AF22E26}"/>
              </a:ext>
            </a:extLst>
          </p:cNvPr>
          <p:cNvSpPr/>
          <p:nvPr/>
        </p:nvSpPr>
        <p:spPr>
          <a:xfrm>
            <a:off x="8168409" y="3186545"/>
            <a:ext cx="3024910" cy="4040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90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66723" cy="134865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egoe UI Light"/>
                <a:cs typeface="Segoe UI Light"/>
              </a:rPr>
              <a:t>HIV Services Webpage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86073" y="1713778"/>
            <a:ext cx="5754766" cy="37974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/>
                <a:cs typeface="Segoe UI"/>
                <a:hlinkClick r:id="rId2"/>
              </a:rPr>
              <a:t>https://www.hennepincounty.gov/ryan-white </a:t>
            </a:r>
            <a:endParaRPr lang="en-US" dirty="0">
              <a:latin typeface="Segoe UI"/>
              <a:cs typeface="Segoe UI"/>
            </a:endParaRPr>
          </a:p>
          <a:p>
            <a:r>
              <a:rPr lang="en-US" dirty="0"/>
              <a:t>A resource for people with HIV looking for testing, medications, or other HIV-related assistance, including Ryan White services and MCHACP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B267057-0043-B5AB-02A7-4B5D66DA68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/>
                <a:ea typeface="Segoe UI" panose="020B0502040204020203" pitchFamily="34" charset="0"/>
                <a:cs typeface="Segoe UI"/>
              </a:rPr>
              <a:t>Hennepin County Ryan White Program </a:t>
            </a:r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>
                <a:latin typeface="Segoe UI"/>
                <a:cs typeface="Segoe UI"/>
              </a:rPr>
              <a:t>Subrecipient onboarding – Systems overview </a:t>
            </a:r>
            <a:endParaRPr lang="en-US"/>
          </a:p>
        </p:txBody>
      </p:sp>
      <p:pic>
        <p:nvPicPr>
          <p:cNvPr id="9" name="Picture Placeholder 8" descr="Graphical user interface, application, email&#10;&#10;AI-generated content may be incorrect.">
            <a:extLst>
              <a:ext uri="{FF2B5EF4-FFF2-40B4-BE49-F238E27FC236}">
                <a16:creationId xmlns:a16="http://schemas.microsoft.com/office/drawing/2014/main" id="{8655FDF3-51CF-698D-9E2F-EA4B074613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082" b="5324"/>
          <a:stretch>
            <a:fillRect/>
          </a:stretch>
        </p:blipFill>
        <p:spPr>
          <a:xfrm>
            <a:off x="6261100" y="134910"/>
            <a:ext cx="5930900" cy="6723089"/>
          </a:xfrm>
        </p:spPr>
      </p:pic>
    </p:spTree>
    <p:extLst>
      <p:ext uri="{BB962C8B-B14F-4D97-AF65-F5344CB8AC3E}">
        <p14:creationId xmlns:p14="http://schemas.microsoft.com/office/powerpoint/2010/main" val="136327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CDC45-0A67-9531-6544-D15DBA2CD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1D9A0-2834-893A-4996-678ED858C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116" y="410095"/>
            <a:ext cx="5592580" cy="134865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egoe UI Light"/>
                <a:cs typeface="Segoe UI Light"/>
              </a:rPr>
              <a:t>HIV Strategy Webpage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AA20E-3434-763B-1859-48A5B9CF49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8521" y="1778637"/>
            <a:ext cx="5592579" cy="37974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/>
                <a:cs typeface="Segoe UI"/>
                <a:hlinkClick r:id="rId2"/>
              </a:rPr>
              <a:t>https://www.hennepincounty.gov/government/projects-initiatives/health/hiv-strategy</a:t>
            </a:r>
            <a:r>
              <a:rPr lang="en-US" dirty="0">
                <a:latin typeface="Segoe UI"/>
                <a:cs typeface="Segoe UI"/>
              </a:rPr>
              <a:t> </a:t>
            </a:r>
          </a:p>
          <a:p>
            <a:r>
              <a:rPr lang="en-US" dirty="0"/>
              <a:t>An overview of Positively Hennepin, the county’s strategy to ending our HIV epidemic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31A0415-E02C-C4C1-96DE-2AE1203111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/>
                <a:ea typeface="Segoe UI" panose="020B0502040204020203" pitchFamily="34" charset="0"/>
                <a:cs typeface="Segoe UI"/>
              </a:rPr>
              <a:t>Hennepin County Ryan White Program </a:t>
            </a:r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>
                <a:latin typeface="Segoe UI"/>
                <a:cs typeface="Segoe UI"/>
              </a:rPr>
              <a:t>Subrecipient onboarding – Systems overview </a:t>
            </a:r>
            <a:endParaRPr lang="en-US"/>
          </a:p>
        </p:txBody>
      </p:sp>
      <p:pic>
        <p:nvPicPr>
          <p:cNvPr id="9" name="Picture Placeholder 8" descr="Graphical user interface, text, application, email">
            <a:extLst>
              <a:ext uri="{FF2B5EF4-FFF2-40B4-BE49-F238E27FC236}">
                <a16:creationId xmlns:a16="http://schemas.microsoft.com/office/drawing/2014/main" id="{1F933313-2767-0FD3-A844-8335E9070C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179" b="5324"/>
          <a:stretch>
            <a:fillRect/>
          </a:stretch>
        </p:blipFill>
        <p:spPr>
          <a:xfrm>
            <a:off x="6261100" y="142406"/>
            <a:ext cx="5930900" cy="6715593"/>
          </a:xfrm>
        </p:spPr>
      </p:pic>
    </p:spTree>
    <p:extLst>
      <p:ext uri="{BB962C8B-B14F-4D97-AF65-F5344CB8AC3E}">
        <p14:creationId xmlns:p14="http://schemas.microsoft.com/office/powerpoint/2010/main" val="361737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AA257-0DE2-067E-58FE-A38AB602E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80F13-4EFE-82E6-8FCF-D2229716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 anchor="ctr">
            <a:normAutofit/>
          </a:bodyPr>
          <a:lstStyle/>
          <a:p>
            <a:r>
              <a:rPr lang="en-US" sz="2800" dirty="0"/>
              <a:t>Information for Ryan White HIV Service Providers Webpage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0C0A09-A158-BAA4-8180-94C3B7A852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hlinkClick r:id="rId2"/>
              </a:rPr>
              <a:t>https://www.hennepincounty.gov/services/assistance/health-care/information-for-ryan-white-hiv-service-providers</a:t>
            </a:r>
            <a:r>
              <a:rPr lang="en-US" sz="20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Information for Ryan White funded service providers with Hennepin County Part A or Part B/Rebate contracts, includes contract and invoice guidance/information, quality management requirements and reports, Rapid </a:t>
            </a:r>
            <a:r>
              <a:rPr lang="en-US" sz="2000" dirty="0" err="1"/>
              <a:t>StART</a:t>
            </a:r>
            <a:r>
              <a:rPr lang="en-US" sz="2000" dirty="0"/>
              <a:t> standards and resources, provider onboarding resources, service standards, and other relevant resources</a:t>
            </a:r>
          </a:p>
        </p:txBody>
      </p:sp>
      <p:pic>
        <p:nvPicPr>
          <p:cNvPr id="9" name="Picture Placeholder 8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E770F908-AE66-AE5A-CB3A-B34982625BA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648" r="1" b="3028"/>
          <a:stretch>
            <a:fillRect/>
          </a:stretch>
        </p:blipFill>
        <p:spPr>
          <a:xfrm>
            <a:off x="6261100" y="10"/>
            <a:ext cx="5930900" cy="6857990"/>
          </a:xfrm>
          <a:noFill/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C648F30-4742-BFE9-78E6-DF25A28CB5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495499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Hennepin County Ryan White Program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Subrecipient onboarding – Systems overview </a:t>
            </a:r>
          </a:p>
        </p:txBody>
      </p:sp>
    </p:spTree>
    <p:extLst>
      <p:ext uri="{BB962C8B-B14F-4D97-AF65-F5344CB8AC3E}">
        <p14:creationId xmlns:p14="http://schemas.microsoft.com/office/powerpoint/2010/main" val="2376120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/>
              <a:t>HIV Council Website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448570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https://www.mnhivcouncil.org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Audience is: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Current and prospective members of the MN Council for HIV/AIDS Care and Prevention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Providers and consumers looking for Minnesota Ryan White Program service standards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People looking for more information on the Ryan White system of care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5A040D5-4E62-FDCD-3951-4E68B450CE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/>
                <a:ea typeface="Segoe UI" panose="020B0502040204020203" pitchFamily="34" charset="0"/>
                <a:cs typeface="Segoe UI"/>
              </a:rPr>
              <a:t>Hennepin County Ryan White Program </a:t>
            </a:r>
            <a:endParaRPr lang="en-US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>
                <a:latin typeface="Segoe UI"/>
                <a:cs typeface="Segoe UI"/>
              </a:rPr>
              <a:t>Subrecipient onboarding – Systems overview 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4E6987-0168-2D08-7252-3F51B852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389" y="1693332"/>
            <a:ext cx="5398486" cy="372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6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nnepin County Palette 2016">
      <a:dk1>
        <a:srgbClr val="113C66"/>
      </a:dk1>
      <a:lt1>
        <a:srgbClr val="FAFAFA"/>
      </a:lt1>
      <a:dk2>
        <a:srgbClr val="113C66"/>
      </a:dk2>
      <a:lt2>
        <a:srgbClr val="FAFAFA"/>
      </a:lt2>
      <a:accent1>
        <a:srgbClr val="0058A3"/>
      </a:accent1>
      <a:accent2>
        <a:srgbClr val="44C8F5"/>
      </a:accent2>
      <a:accent3>
        <a:srgbClr val="9FCC3B"/>
      </a:accent3>
      <a:accent4>
        <a:srgbClr val="F7931E"/>
      </a:accent4>
      <a:accent5>
        <a:srgbClr val="EF413C"/>
      </a:accent5>
      <a:accent6>
        <a:srgbClr val="3E1151"/>
      </a:accent6>
      <a:hlink>
        <a:srgbClr val="00AEEF"/>
      </a:hlink>
      <a:folHlink>
        <a:srgbClr val="44C8F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nnepin County PowerPoint Light13" id="{28B19FB9-BF8E-4B44-9027-C263317CFDF8}" vid="{62D063A5-8311-F74E-A68C-91E6386B97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dacab7-a067-4aaf-b88d-e77dc82a1624" xsi:nil="true"/>
    <lcf76f155ced4ddcb4097134ff3c332f xmlns="6eac1f4b-5817-4d0f-bb79-f97d33da94f3">
      <Terms xmlns="http://schemas.microsoft.com/office/infopath/2007/PartnerControls"/>
    </lcf76f155ced4ddcb4097134ff3c332f>
    <SharedWithUsers xmlns="ef370f41-b301-4688-91b0-03752f0e7c9e">
      <UserInfo>
        <DisplayName>Erin Mehta</DisplayName>
        <AccountId>403</AccountId>
        <AccountType/>
      </UserInfo>
      <UserInfo>
        <DisplayName>Dawn E Petroskas</DisplayName>
        <AccountId>404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3318B64528E94E9FD640B5C1584F4B" ma:contentTypeVersion="17" ma:contentTypeDescription="Create a new document." ma:contentTypeScope="" ma:versionID="68437613ec021efb735cb0c96e3ea333">
  <xsd:schema xmlns:xsd="http://www.w3.org/2001/XMLSchema" xmlns:xs="http://www.w3.org/2001/XMLSchema" xmlns:p="http://schemas.microsoft.com/office/2006/metadata/properties" xmlns:ns2="6eac1f4b-5817-4d0f-bb79-f97d33da94f3" xmlns:ns3="ef370f41-b301-4688-91b0-03752f0e7c9e" xmlns:ns4="66dacab7-a067-4aaf-b88d-e77dc82a1624" targetNamespace="http://schemas.microsoft.com/office/2006/metadata/properties" ma:root="true" ma:fieldsID="c2b36004cc5f2f10bad08aedc3052c8e" ns2:_="" ns3:_="" ns4:_="">
    <xsd:import namespace="6eac1f4b-5817-4d0f-bb79-f97d33da94f3"/>
    <xsd:import namespace="ef370f41-b301-4688-91b0-03752f0e7c9e"/>
    <xsd:import namespace="66dacab7-a067-4aaf-b88d-e77dc82a16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c1f4b-5817-4d0f-bb79-f97d33da94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3ae75ce-4bcd-48ac-ac55-3be0f0d583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370f41-b301-4688-91b0-03752f0e7c9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acab7-a067-4aaf-b88d-e77dc82a1624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0355aea7-1a05-43e1-b2eb-5befb1307605}" ma:internalName="TaxCatchAll" ma:showField="CatchAllData" ma:web="ef370f41-b301-4688-91b0-03752f0e7c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BFA385-B89A-4B44-9F2C-128C1A0DEE21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66dacab7-a067-4aaf-b88d-e77dc82a1624"/>
    <ds:schemaRef ds:uri="ef370f41-b301-4688-91b0-03752f0e7c9e"/>
    <ds:schemaRef ds:uri="6eac1f4b-5817-4d0f-bb79-f97d33da94f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F747A0B-8F77-47B8-9977-F9F25A8C50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364D06-C65F-49B6-8417-061C349528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ac1f4b-5817-4d0f-bb79-f97d33da94f3"/>
    <ds:schemaRef ds:uri="ef370f41-b301-4688-91b0-03752f0e7c9e"/>
    <ds:schemaRef ds:uri="66dacab7-a067-4aaf-b88d-e77dc82a16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Hennepin County PowerPoint Light14</Template>
  <TotalTime>104</TotalTime>
  <Words>612</Words>
  <Application>Microsoft Office PowerPoint</Application>
  <PresentationFormat>Widescreen</PresentationFormat>
  <Paragraphs>76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Myriad Pro</vt:lpstr>
      <vt:lpstr>Myriad Pro Light</vt:lpstr>
      <vt:lpstr>Segoe UI</vt:lpstr>
      <vt:lpstr>Segoe UI Light</vt:lpstr>
      <vt:lpstr>Office Theme</vt:lpstr>
      <vt:lpstr>PowerPoint Presentation</vt:lpstr>
      <vt:lpstr>Ryan White Systems Overview</vt:lpstr>
      <vt:lpstr>Purpose</vt:lpstr>
      <vt:lpstr>CAREWare 6 </vt:lpstr>
      <vt:lpstr>At a Glance screen</vt:lpstr>
      <vt:lpstr>HIV Services Webpage</vt:lpstr>
      <vt:lpstr>HIV Strategy Webpage</vt:lpstr>
      <vt:lpstr>Information for Ryan White HIV Service Providers Webpage</vt:lpstr>
      <vt:lpstr>HIV Council Website</vt:lpstr>
      <vt:lpstr>Basecamp</vt:lpstr>
      <vt:lpstr>Qualtrics Online Surveys</vt:lpstr>
      <vt:lpstr>Data Dashboard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Carissa N Weisdorf</cp:lastModifiedBy>
  <cp:revision>18</cp:revision>
  <cp:lastPrinted>2016-09-27T23:47:03Z</cp:lastPrinted>
  <dcterms:created xsi:type="dcterms:W3CDTF">2016-09-27T19:14:20Z</dcterms:created>
  <dcterms:modified xsi:type="dcterms:W3CDTF">2026-03-09T20:50:01Z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0x010100A73318B64528E94E9FD640B5C1584F4B</vt:lpwstr>
  </property>
  <property fmtid="{D5CDD505-2E9C-101B-9397-08002B2CF9AE}" pid="3" name="Hennepin County Content Status">
    <vt:lpwstr/>
  </property>
  <property fmtid="{D5CDD505-2E9C-101B-9397-08002B2CF9AE}" pid="4" name="MediaServiceImageTags">
    <vt:lpwstr/>
  </property>
</Properties>
</file>